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58" r:id="rId4"/>
    <p:sldId id="259" r:id="rId5"/>
    <p:sldId id="315" r:id="rId6"/>
    <p:sldId id="261" r:id="rId7"/>
    <p:sldId id="301" r:id="rId8"/>
    <p:sldId id="302" r:id="rId9"/>
    <p:sldId id="314" r:id="rId10"/>
    <p:sldId id="327" r:id="rId11"/>
    <p:sldId id="288" r:id="rId12"/>
    <p:sldId id="290" r:id="rId13"/>
    <p:sldId id="305" r:id="rId14"/>
    <p:sldId id="317" r:id="rId15"/>
    <p:sldId id="328" r:id="rId16"/>
    <p:sldId id="276" r:id="rId17"/>
    <p:sldId id="277" r:id="rId18"/>
    <p:sldId id="278" r:id="rId19"/>
    <p:sldId id="321" r:id="rId20"/>
    <p:sldId id="323" r:id="rId21"/>
    <p:sldId id="320" r:id="rId22"/>
    <p:sldId id="319" r:id="rId23"/>
    <p:sldId id="324" r:id="rId24"/>
    <p:sldId id="326" r:id="rId25"/>
    <p:sldId id="325" r:id="rId26"/>
    <p:sldId id="292" r:id="rId27"/>
    <p:sldId id="293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A6E6F96-B1DF-D74F-A6CB-1AF0F7C75F08}">
          <p14:sldIdLst>
            <p14:sldId id="256"/>
            <p14:sldId id="257"/>
            <p14:sldId id="258"/>
          </p14:sldIdLst>
        </p14:section>
        <p14:section name="CXP Manager" id="{F4CB430E-BC17-8946-B170-4D971FF1F1C8}">
          <p14:sldIdLst>
            <p14:sldId id="259"/>
            <p14:sldId id="315"/>
            <p14:sldId id="261"/>
          </p14:sldIdLst>
        </p14:section>
        <p14:section name="BB-CLI" id="{DF620923-6F0A-7D4D-9435-AE6494732984}">
          <p14:sldIdLst>
            <p14:sldId id="301"/>
            <p14:sldId id="302"/>
            <p14:sldId id="314"/>
            <p14:sldId id="327"/>
            <p14:sldId id="288"/>
            <p14:sldId id="290"/>
            <p14:sldId id="305"/>
            <p14:sldId id="317"/>
            <p14:sldId id="328"/>
          </p14:sldIdLst>
        </p14:section>
        <p14:section name="IMPORT / EXPORT" id="{C5DCE305-BD66-5748-AB7C-70AEC118E3EC}">
          <p14:sldIdLst>
            <p14:sldId id="276"/>
            <p14:sldId id="277"/>
            <p14:sldId id="278"/>
            <p14:sldId id="321"/>
            <p14:sldId id="323"/>
            <p14:sldId id="320"/>
            <p14:sldId id="319"/>
            <p14:sldId id="324"/>
            <p14:sldId id="326"/>
            <p14:sldId id="325"/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27">
          <p15:clr>
            <a:srgbClr val="A4A3A4"/>
          </p15:clr>
        </p15:guide>
        <p15:guide id="2" orient="horz" pos="4101">
          <p15:clr>
            <a:srgbClr val="A4A3A4"/>
          </p15:clr>
        </p15:guide>
        <p15:guide id="3" pos="5541">
          <p15:clr>
            <a:srgbClr val="A4A3A4"/>
          </p15:clr>
        </p15:guide>
        <p15:guide id="4" pos="417">
          <p15:clr>
            <a:srgbClr val="A4A3A4"/>
          </p15:clr>
        </p15:guide>
        <p15:guide id="5" pos="22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lana Oldham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051"/>
    <a:srgbClr val="4E8F00"/>
    <a:srgbClr val="267F00"/>
    <a:srgbClr val="D22F7B"/>
    <a:srgbClr val="CC006A"/>
    <a:srgbClr val="040000"/>
    <a:srgbClr val="9E9088"/>
    <a:srgbClr val="2A2522"/>
    <a:srgbClr val="FBF3F3"/>
    <a:srgbClr val="8F8B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39" autoAdjust="0"/>
    <p:restoredTop sz="73454" autoAdjust="0"/>
  </p:normalViewPr>
  <p:slideViewPr>
    <p:cSldViewPr snapToObjects="1">
      <p:cViewPr>
        <p:scale>
          <a:sx n="117" d="100"/>
          <a:sy n="117" d="100"/>
        </p:scale>
        <p:origin x="1704" y="-216"/>
      </p:cViewPr>
      <p:guideLst>
        <p:guide orient="horz" pos="427"/>
        <p:guide orient="horz" pos="4101"/>
        <p:guide pos="5541"/>
        <p:guide pos="417"/>
        <p:guide pos="22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commentAuthors" Target="commentAuthors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6B549-A41A-CA45-B8D0-B4113A2E7E13}" type="datetimeFigureOut">
              <a:rPr lang="en-US" smtClean="0"/>
              <a:t>3/10/17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A7AC30-51E5-CC4C-8B5F-CCE3D4FEA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4658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757C15-C29C-1A45-B627-B2E0973708FC}" type="datetimeFigureOut">
              <a:rPr lang="en-US" smtClean="0"/>
              <a:t>3/10/17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1E29FC-A785-1D40-BBA7-278D4149D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4077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KEY</a:t>
            </a:r>
          </a:p>
          <a:p>
            <a:r>
              <a:rPr lang="en-US" dirty="0" smtClean="0"/>
              <a:t>Introduce the module</a:t>
            </a:r>
            <a:r>
              <a:rPr lang="en-US" baseline="0" dirty="0" smtClean="0"/>
              <a:t> to participants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HOW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Briefly, introduce the module objectives</a:t>
            </a:r>
          </a:p>
          <a:p>
            <a:endParaRPr lang="en-US" dirty="0" smtClean="0"/>
          </a:p>
          <a:p>
            <a:r>
              <a:rPr lang="en-US" b="1" dirty="0" smtClean="0"/>
              <a:t>TIME </a:t>
            </a:r>
          </a:p>
          <a:p>
            <a:r>
              <a:rPr lang="en-US" dirty="0" smtClean="0"/>
              <a:t>1 min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E29FC-A785-1D40-BBA7-278D4149D25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057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KEY</a:t>
            </a:r>
          </a:p>
          <a:p>
            <a:r>
              <a:rPr lang="en-US" dirty="0" smtClean="0"/>
              <a:t>Catalog</a:t>
            </a:r>
            <a:r>
              <a:rPr lang="en-US" baseline="0" dirty="0" smtClean="0"/>
              <a:t> item structure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HOW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Explain the catalog item structure. Use a widget, template or container to explain</a:t>
            </a:r>
            <a:r>
              <a:rPr lang="en-US" baseline="0" dirty="0" smtClean="0"/>
              <a:t> the structure.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Open the model.xml file and show some relevant information.</a:t>
            </a:r>
            <a:endParaRPr lang="en-US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Note that other files may be mandatory depending on the item you are importing, such as the widget definition for a widget or the Google Closure template file for a container template.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For more information,</a:t>
            </a:r>
            <a:r>
              <a:rPr lang="en-US" baseline="0" dirty="0" smtClean="0"/>
              <a:t> refer to the documentation at https://</a:t>
            </a:r>
            <a:r>
              <a:rPr lang="en-US" baseline="0" dirty="0" err="1" smtClean="0"/>
              <a:t>my.backbase.com</a:t>
            </a:r>
            <a:r>
              <a:rPr lang="en-US" baseline="0" dirty="0" smtClean="0"/>
              <a:t>/docs/product-documentation/documentation/portal/5.6.0/</a:t>
            </a:r>
            <a:r>
              <a:rPr lang="en-US" baseline="0" dirty="0" err="1" smtClean="0"/>
              <a:t>catalogitems_exportoutput.html</a:t>
            </a:r>
            <a:r>
              <a:rPr lang="en-US" baseline="0" dirty="0" smtClean="0"/>
              <a:t>#/list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TIME</a:t>
            </a:r>
          </a:p>
          <a:p>
            <a:r>
              <a:rPr lang="en-US" b="0" dirty="0" smtClean="0"/>
              <a:t>3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E29FC-A785-1D40-BBA7-278D4149D25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30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KEY</a:t>
            </a:r>
          </a:p>
          <a:p>
            <a:r>
              <a:rPr lang="en-US" dirty="0" smtClean="0"/>
              <a:t>How</a:t>
            </a:r>
            <a:r>
              <a:rPr lang="en-US" baseline="0" dirty="0" smtClean="0"/>
              <a:t> to import items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HOW</a:t>
            </a:r>
          </a:p>
          <a:p>
            <a:r>
              <a:rPr lang="en-US" baseline="0" dirty="0" smtClean="0"/>
              <a:t>Explain two common importing mechanisms: CXP Manager and bb-cli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TIME</a:t>
            </a:r>
          </a:p>
          <a:p>
            <a:r>
              <a:rPr lang="en-US" baseline="0" dirty="0" smtClean="0"/>
              <a:t>3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E29FC-A785-1D40-BBA7-278D4149D25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8855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1" dirty="0" smtClean="0"/>
              <a:t>KEY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/>
              <a:t>Importing</a:t>
            </a:r>
            <a:r>
              <a:rPr lang="en-US" baseline="0" dirty="0" smtClean="0"/>
              <a:t> components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1" baseline="0" dirty="0" smtClean="0"/>
              <a:t>HOW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="1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1" baseline="0" dirty="0" smtClean="0"/>
              <a:t>Attention: </a:t>
            </a:r>
            <a:r>
              <a:rPr lang="en-US" b="0" baseline="0" dirty="0" smtClean="0"/>
              <a:t>This is the tutorial for Launchpad-based projects. Only follow this guide if this is the case.</a:t>
            </a:r>
            <a:endParaRPr lang="en-US" b="1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="1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baseline="0" dirty="0" smtClean="0"/>
              <a:t>We propose the demo in two steps: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="0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1" dirty="0" smtClean="0"/>
              <a:t>Importing</a:t>
            </a:r>
            <a:r>
              <a:rPr lang="en-US" b="1" baseline="0" dirty="0" smtClean="0"/>
              <a:t> the widget: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 smtClean="0"/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Import the </a:t>
            </a:r>
            <a:r>
              <a:rPr lang="en-US" i="1" baseline="0" dirty="0" smtClean="0"/>
              <a:t>Hello World</a:t>
            </a:r>
            <a:r>
              <a:rPr lang="en-US" baseline="0" dirty="0" smtClean="0"/>
              <a:t> widget using two mechanisms: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Zipping the widget and importing it using CXP manager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Calling bb import-item inside the widget folder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Show the imported widget in the </a:t>
            </a:r>
            <a:r>
              <a:rPr lang="en-US" i="1" baseline="0" dirty="0" smtClean="0"/>
              <a:t>enterprise catalog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i="1" baseline="0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baseline="0" dirty="0" smtClean="0"/>
              <a:t>Using the widget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b="1" baseline="0" dirty="0" smtClean="0"/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Add this widget to the portal demo catalog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Create a page that uses the widget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Show the hot deployment option (bb import-item –W)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Change the widget (e.g. open the </a:t>
            </a:r>
            <a:r>
              <a:rPr lang="en-US" i="1" baseline="0" dirty="0" err="1" smtClean="0"/>
              <a:t>index.html</a:t>
            </a:r>
            <a:r>
              <a:rPr lang="en-US" baseline="0" dirty="0" smtClean="0"/>
              <a:t> and change the Hello World message)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Check if the widget was imported automatically</a:t>
            </a:r>
          </a:p>
          <a:p>
            <a:pPr marL="1085850" marR="0" lvl="2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Sometimes the editor does not change the timestamp. If this is the case, force the timestamp change using </a:t>
            </a:r>
            <a:r>
              <a:rPr lang="en-US" i="1" baseline="0" dirty="0" smtClean="0"/>
              <a:t>touch</a:t>
            </a:r>
            <a:r>
              <a:rPr lang="en-US" baseline="0" dirty="0" smtClean="0"/>
              <a:t> &lt;filename&gt;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Refresh the page that uses the widget:</a:t>
            </a:r>
          </a:p>
          <a:p>
            <a:pPr marL="1085850" marR="0" lvl="2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Sometimes you should force the page to reload using the browser (e.g. Using Chrome, go to the inspect mode, right-click on the reload button and select the option </a:t>
            </a:r>
            <a:r>
              <a:rPr lang="en-US" i="1" baseline="0" dirty="0" smtClean="0"/>
              <a:t>empty cache and hard reload</a:t>
            </a:r>
            <a:r>
              <a:rPr lang="en-US" baseline="0" dirty="0" smtClean="0"/>
              <a:t>)</a:t>
            </a:r>
          </a:p>
          <a:p>
            <a:pPr marL="1085850" marR="0" lvl="2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baseline="0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baseline="0" dirty="0" smtClean="0"/>
              <a:t>TIME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0" baseline="0" dirty="0" smtClean="0"/>
              <a:t>6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E29FC-A785-1D40-BBA7-278D4149D25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279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1" dirty="0" smtClean="0"/>
              <a:t>KEY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/>
              <a:t>Importing</a:t>
            </a:r>
            <a:r>
              <a:rPr lang="en-US" baseline="0" dirty="0" smtClean="0"/>
              <a:t> components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1" baseline="0" dirty="0" smtClean="0"/>
              <a:t>HOW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="1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1" baseline="0" dirty="0" smtClean="0"/>
              <a:t>Attention: </a:t>
            </a:r>
            <a:r>
              <a:rPr lang="en-US" b="0" baseline="0" dirty="0" smtClean="0"/>
              <a:t>This is the tutorial for Widget Collections 2.x-based projects. Only follow this guide if this is the case.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="1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baseline="0" dirty="0" smtClean="0"/>
              <a:t>We propose the demo in two steps: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="0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1" dirty="0" smtClean="0"/>
              <a:t>Importing</a:t>
            </a:r>
            <a:r>
              <a:rPr lang="en-US" b="1" baseline="0" dirty="0" smtClean="0"/>
              <a:t> the widget: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 smtClean="0"/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Go to the statics/collection-training/</a:t>
            </a:r>
            <a:r>
              <a:rPr lang="en-US" baseline="0" dirty="0" err="1" smtClean="0"/>
              <a:t>src</a:t>
            </a:r>
            <a:r>
              <a:rPr lang="en-US" baseline="0" dirty="0" smtClean="0"/>
              <a:t> folder and run: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bb-package .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bb-import </a:t>
            </a:r>
            <a:r>
              <a:rPr lang="en-US" baseline="0" dirty="0" err="1" smtClean="0"/>
              <a:t>package.zip</a:t>
            </a:r>
            <a:endParaRPr lang="en-US" baseline="0" dirty="0" smtClean="0"/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If you change the widget/extension, do not forget to package again before importing it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i="1" baseline="0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baseline="0" dirty="0" smtClean="0"/>
              <a:t>Using the widget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b="1" baseline="0" dirty="0" smtClean="0"/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Add this widget to the portal demo catalog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Create a page that uses the widget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baseline="0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baseline="0" dirty="0" smtClean="0"/>
              <a:t>TIME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0" baseline="0" dirty="0" smtClean="0"/>
              <a:t>6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E29FC-A785-1D40-BBA7-278D4149D25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19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</a:t>
            </a: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Exporting and importing portals</a:t>
            </a:r>
          </a:p>
          <a:p>
            <a:endParaRPr lang="en-US" sz="12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</a:t>
            </a: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 not spend too much time on this topic; refer participants to the documentation.</a:t>
            </a:r>
          </a:p>
          <a:p>
            <a:endParaRPr lang="en-US" sz="12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</a:t>
            </a:r>
          </a:p>
          <a:p>
            <a:r>
              <a:rPr lang="en-US" sz="1200" b="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min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E29FC-A785-1D40-BBA7-278D4149D25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554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KEY</a:t>
            </a:r>
          </a:p>
          <a:p>
            <a:r>
              <a:rPr lang="en-US" dirty="0" smtClean="0"/>
              <a:t>Exporting/Importing</a:t>
            </a:r>
            <a:r>
              <a:rPr lang="en-US" baseline="0" dirty="0" smtClean="0"/>
              <a:t> Portals</a:t>
            </a:r>
          </a:p>
          <a:p>
            <a:endParaRPr lang="en-US" dirty="0" smtClean="0"/>
          </a:p>
          <a:p>
            <a:r>
              <a:rPr lang="en-US" b="1" dirty="0" smtClean="0"/>
              <a:t>HOW</a:t>
            </a:r>
          </a:p>
          <a:p>
            <a:r>
              <a:rPr lang="en-US" dirty="0" smtClean="0"/>
              <a:t>To find out</a:t>
            </a:r>
            <a:r>
              <a:rPr lang="en-US" baseline="0" dirty="0" smtClean="0"/>
              <a:t> more, refer to the documentation: https://</a:t>
            </a:r>
            <a:r>
              <a:rPr lang="en-US" baseline="0" dirty="0" err="1" smtClean="0"/>
              <a:t>my.backbase.com</a:t>
            </a:r>
            <a:r>
              <a:rPr lang="en-US" baseline="0" dirty="0" smtClean="0"/>
              <a:t>/docs/product-documentation/documentation/portal/5.6.2/</a:t>
            </a:r>
            <a:r>
              <a:rPr lang="en-US" baseline="0" dirty="0" err="1" smtClean="0"/>
              <a:t>importexport_portals.html</a:t>
            </a:r>
            <a:r>
              <a:rPr lang="en-US" baseline="0" dirty="0" smtClean="0"/>
              <a:t>#/list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TIME</a:t>
            </a:r>
          </a:p>
          <a:p>
            <a:r>
              <a:rPr lang="en-US" baseline="0" dirty="0" smtClean="0"/>
              <a:t>2 min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E29FC-A785-1D40-BBA7-278D4149D25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9866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</a:t>
            </a: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Interfaces</a:t>
            </a:r>
          </a:p>
          <a:p>
            <a:endParaRPr lang="en-US" sz="12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Ask participants why we need to export or import portals? 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Explain that CXP provides three mechanisms for importing/exporting portals. 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sz="1200" b="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 outcomes are always compatible: You can export using CXP Manager and import using the command-line tool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sz="1200" b="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CXP manager: Remind participants that not all CXP instances have CXP manager installed. 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sz="1200" b="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REST API: A convenient interface for exporting/importing portals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sz="1200" b="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Command-line interface: When the REST API is not available</a:t>
            </a:r>
            <a:endParaRPr lang="en-US" sz="12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</a:t>
            </a: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E29FC-A785-1D40-BBA7-278D4149D25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549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</a:t>
            </a: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to export</a:t>
            </a:r>
          </a:p>
          <a:p>
            <a:endParaRPr lang="en-US" sz="12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</a:t>
            </a: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Explain the exporting process. </a:t>
            </a:r>
          </a:p>
          <a:p>
            <a:endParaRPr lang="en-US" sz="12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</a:t>
            </a: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E29FC-A785-1D40-BBA7-278D4149D25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32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</a:t>
            </a: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to export</a:t>
            </a:r>
          </a:p>
          <a:p>
            <a:endParaRPr lang="en-US" sz="12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</a:t>
            </a:r>
          </a:p>
          <a:p>
            <a:r>
              <a:rPr lang="en-US" dirty="0" smtClean="0"/>
              <a:t>Explain the CXP manager interface.</a:t>
            </a:r>
          </a:p>
          <a:p>
            <a:r>
              <a:rPr lang="en-US" dirty="0" smtClean="0"/>
              <a:t>To find out more: https://</a:t>
            </a:r>
            <a:r>
              <a:rPr lang="en-US" dirty="0" err="1" smtClean="0"/>
              <a:t>my.backbase.com</a:t>
            </a:r>
            <a:r>
              <a:rPr lang="en-US" dirty="0" smtClean="0"/>
              <a:t>/docs/product-documentation/documentation/portal/5.6.2/</a:t>
            </a:r>
            <a:r>
              <a:rPr lang="en-US" dirty="0" err="1" smtClean="0"/>
              <a:t>portals_exportviacxp.html</a:t>
            </a:r>
            <a:r>
              <a:rPr lang="en-US" dirty="0" smtClean="0"/>
              <a:t>#/list</a:t>
            </a:r>
          </a:p>
          <a:p>
            <a:endParaRPr lang="en-US" sz="12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</a:t>
            </a: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E29FC-A785-1D40-BBA7-278D4149D25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7595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</a:t>
            </a: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to export</a:t>
            </a:r>
          </a:p>
          <a:p>
            <a:endParaRPr lang="en-US" sz="12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</a:t>
            </a: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Explain the command-line interface.</a:t>
            </a: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find out more: https://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my.backbase.com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/docs/product-documentation/documentation/portal/5.6.2/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portals_exportviarest.html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#/list</a:t>
            </a:r>
          </a:p>
          <a:p>
            <a:endParaRPr lang="en-US" sz="12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</a:t>
            </a: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E29FC-A785-1D40-BBA7-278D4149D25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497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KEY</a:t>
            </a:r>
          </a:p>
          <a:p>
            <a:r>
              <a:rPr lang="en-US" dirty="0" smtClean="0"/>
              <a:t>Introduce the module</a:t>
            </a:r>
            <a:r>
              <a:rPr lang="en-US" baseline="0" dirty="0" smtClean="0"/>
              <a:t> to participants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HOW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Briefly, introduce the module objectives</a:t>
            </a:r>
          </a:p>
          <a:p>
            <a:endParaRPr lang="en-US" dirty="0" smtClean="0"/>
          </a:p>
          <a:p>
            <a:r>
              <a:rPr lang="en-US" b="1" dirty="0" smtClean="0"/>
              <a:t>TIME </a:t>
            </a:r>
          </a:p>
          <a:p>
            <a:r>
              <a:rPr lang="en-US" dirty="0" smtClean="0"/>
              <a:t>1 min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E29FC-A785-1D40-BBA7-278D4149D2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5298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</a:t>
            </a: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to export</a:t>
            </a:r>
          </a:p>
          <a:p>
            <a:endParaRPr lang="en-US" sz="12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</a:t>
            </a: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Explain the command-line interface. </a:t>
            </a: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find out more: https://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my.backbase.com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/docs/product-documentation/documentation/portal/5.6.2/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portals_exportviacli.html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#/list</a:t>
            </a:r>
          </a:p>
          <a:p>
            <a:endParaRPr lang="en-US" sz="12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Importer can be downloaded from the repository:</a:t>
            </a: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e.g. https://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repo.backbase.com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backbase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-development-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rc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-releases/com/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backbase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/portal/tools/importer/5.6.x.x/importer-5.6.x.x-jar-with-dependencies.jar</a:t>
            </a:r>
          </a:p>
          <a:p>
            <a:endParaRPr lang="en-US" sz="12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</a:t>
            </a: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E29FC-A785-1D40-BBA7-278D4149D25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8513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</a:t>
            </a:r>
          </a:p>
          <a:p>
            <a:r>
              <a:rPr lang="en-US" dirty="0" smtClean="0"/>
              <a:t>How</a:t>
            </a:r>
            <a:r>
              <a:rPr lang="en-US" baseline="0" dirty="0" smtClean="0"/>
              <a:t> to import portals using CXP</a:t>
            </a:r>
          </a:p>
          <a:p>
            <a:endParaRPr lang="en-US" sz="12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</a:t>
            </a: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find out more: https://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my.backbase.com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/docs/product-documentation/documentation/portal/5.6.2/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portals_importviacxp.html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#/list</a:t>
            </a:r>
          </a:p>
          <a:p>
            <a:endParaRPr lang="en-US" sz="12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</a:t>
            </a: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E29FC-A785-1D40-BBA7-278D4149D25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4909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</a:t>
            </a:r>
          </a:p>
          <a:p>
            <a:r>
              <a:rPr lang="en-US" dirty="0" smtClean="0"/>
              <a:t>How</a:t>
            </a:r>
            <a:r>
              <a:rPr lang="en-US" baseline="0" dirty="0" smtClean="0"/>
              <a:t> to import portals using the REST API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</a:t>
            </a:r>
          </a:p>
          <a:p>
            <a:r>
              <a:rPr lang="en-US" baseline="0" dirty="0" smtClean="0"/>
              <a:t>Explain that the importing process is separated in two parts.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find out more: </a:t>
            </a:r>
            <a:r>
              <a:rPr lang="en-US" dirty="0" smtClean="0"/>
              <a:t>https://</a:t>
            </a:r>
            <a:r>
              <a:rPr lang="en-US" dirty="0" err="1" smtClean="0"/>
              <a:t>my.backbase.com</a:t>
            </a:r>
            <a:r>
              <a:rPr lang="en-US" dirty="0" smtClean="0"/>
              <a:t>/docs/product-documentation/documentation/portal/5.6.2/</a:t>
            </a:r>
            <a:r>
              <a:rPr lang="en-US" dirty="0" err="1" smtClean="0"/>
              <a:t>portals_importviarest.html</a:t>
            </a:r>
            <a:r>
              <a:rPr lang="en-US" dirty="0" smtClean="0"/>
              <a:t>#/list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E29FC-A785-1D40-BBA7-278D4149D25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081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</a:t>
            </a:r>
          </a:p>
          <a:p>
            <a:r>
              <a:rPr lang="en-US" dirty="0" smtClean="0"/>
              <a:t>How</a:t>
            </a:r>
            <a:r>
              <a:rPr lang="en-US" baseline="0" dirty="0" smtClean="0"/>
              <a:t> to import portals using the command line interface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</a:t>
            </a:r>
          </a:p>
          <a:p>
            <a:r>
              <a:rPr lang="en-US" baseline="0" dirty="0" smtClean="0"/>
              <a:t>Explain that the importing process is separated in two parts.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find out more: https://</a:t>
            </a:r>
            <a:r>
              <a:rPr lang="en-US" baseline="0" dirty="0" err="1" smtClean="0"/>
              <a:t>my.backbase.com</a:t>
            </a:r>
            <a:r>
              <a:rPr lang="en-US" baseline="0" dirty="0" smtClean="0"/>
              <a:t>/docs/product-documentation/documentation/portal/5.6.2/</a:t>
            </a:r>
            <a:r>
              <a:rPr lang="en-US" baseline="0" dirty="0" err="1" smtClean="0"/>
              <a:t>portals_importviacli.html</a:t>
            </a:r>
            <a:r>
              <a:rPr lang="en-US" baseline="0" dirty="0" smtClean="0"/>
              <a:t>#/list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E29FC-A785-1D40-BBA7-278D4149D25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973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E29FC-A785-1D40-BBA7-278D4149D25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232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E29FC-A785-1D40-BBA7-278D4149D25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37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</a:t>
            </a: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Objectives</a:t>
            </a:r>
          </a:p>
          <a:p>
            <a:endParaRPr lang="en-US" sz="12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</a:t>
            </a: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Explain each goal</a:t>
            </a:r>
          </a:p>
          <a:p>
            <a:endParaRPr lang="en-US" sz="12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</a:t>
            </a: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E29FC-A785-1D40-BBA7-278D4149D2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685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E29FC-A785-1D40-BBA7-278D4149D2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653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</a:t>
            </a: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Show the CXP manager</a:t>
            </a:r>
          </a:p>
          <a:p>
            <a:endParaRPr lang="en-US" sz="12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</a:t>
            </a: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Remind participants that CXP manager is a tool used to change the portal model.</a:t>
            </a:r>
          </a:p>
          <a:p>
            <a:endParaRPr lang="en-US" sz="12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Elements to show: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Global level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Enterprise catalog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Content Services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Portal level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Settings, permissions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Catalog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Content Services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Page management </a:t>
            </a:r>
          </a:p>
          <a:p>
            <a:endParaRPr lang="en-US" sz="12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</a:t>
            </a: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E29FC-A785-1D40-BBA7-278D4149D25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972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</a:t>
            </a: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CXP explorer</a:t>
            </a:r>
          </a:p>
          <a:p>
            <a:endParaRPr lang="en-US" sz="12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</a:t>
            </a: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 the CXP explorer tool</a:t>
            </a:r>
          </a:p>
          <a:p>
            <a:endParaRPr lang="en-US" sz="12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</a:t>
            </a: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 min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E29FC-A785-1D40-BBA7-278D4149D2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488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KEY</a:t>
            </a:r>
          </a:p>
          <a:p>
            <a:r>
              <a:rPr lang="en-US" dirty="0" smtClean="0"/>
              <a:t>BB-CLI information</a:t>
            </a:r>
          </a:p>
          <a:p>
            <a:endParaRPr lang="en-US" dirty="0" smtClean="0"/>
          </a:p>
          <a:p>
            <a:r>
              <a:rPr lang="en-US" b="1" dirty="0" smtClean="0"/>
              <a:t>HOW</a:t>
            </a:r>
          </a:p>
          <a:p>
            <a:r>
              <a:rPr lang="en-US" dirty="0" smtClean="0"/>
              <a:t>Give a brief</a:t>
            </a:r>
            <a:r>
              <a:rPr lang="en-US" baseline="0" dirty="0" smtClean="0"/>
              <a:t> overview of bb-cli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TIME</a:t>
            </a:r>
          </a:p>
          <a:p>
            <a:r>
              <a:rPr lang="en-US" b="0" dirty="0" smtClean="0"/>
              <a:t>3</a:t>
            </a:r>
            <a:r>
              <a:rPr lang="en-US" b="0" baseline="0" dirty="0" smtClean="0"/>
              <a:t> min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E29FC-A785-1D40-BBA7-278D4149D2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661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1" dirty="0" smtClean="0"/>
              <a:t>KEY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/>
              <a:t>Creating</a:t>
            </a:r>
            <a:r>
              <a:rPr lang="en-US" baseline="0" dirty="0" smtClean="0"/>
              <a:t> a hello-world widget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1" baseline="0" dirty="0" smtClean="0"/>
              <a:t>HOW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="1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1" baseline="0" dirty="0" smtClean="0"/>
              <a:t>Attention: </a:t>
            </a:r>
            <a:r>
              <a:rPr lang="en-US" b="0" baseline="0" dirty="0" smtClean="0"/>
              <a:t>This is the tutorial for Launchpad-based projects. Only follow this guide if this is the case.</a:t>
            </a:r>
            <a:endParaRPr lang="en-US" b="1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="1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i="1" baseline="0" dirty="0" smtClean="0"/>
              <a:t>Proposed demo script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="1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Open the terminal window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Enter</a:t>
            </a:r>
            <a:r>
              <a:rPr lang="en-US" baseline="0" dirty="0" smtClean="0"/>
              <a:t> into your project directory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Point to the </a:t>
            </a:r>
            <a:r>
              <a:rPr lang="en-US" i="1" dirty="0" smtClean="0"/>
              <a:t>statics</a:t>
            </a:r>
            <a:r>
              <a:rPr lang="en-US" dirty="0" smtClean="0"/>
              <a:t> folder</a:t>
            </a:r>
            <a:r>
              <a:rPr lang="en-US" baseline="0" dirty="0" smtClean="0"/>
              <a:t> and create a folder called </a:t>
            </a:r>
            <a:r>
              <a:rPr lang="en-US" i="1" baseline="0" dirty="0" smtClean="0"/>
              <a:t>mycollection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Enter into the </a:t>
            </a:r>
            <a:r>
              <a:rPr lang="en-US" baseline="0" dirty="0" err="1" smtClean="0"/>
              <a:t>mycollection</a:t>
            </a:r>
            <a:r>
              <a:rPr lang="en-US" baseline="0" dirty="0" smtClean="0"/>
              <a:t> folder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Run bb generate widget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name: </a:t>
            </a:r>
            <a:r>
              <a:rPr lang="en-US" i="1" dirty="0" smtClean="0"/>
              <a:t>hello-world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Description: Hello World</a:t>
            </a:r>
            <a:r>
              <a:rPr lang="en-US" baseline="0" dirty="0" smtClean="0"/>
              <a:t> Widget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Tell</a:t>
            </a:r>
            <a:r>
              <a:rPr lang="en-US" baseline="0" dirty="0" smtClean="0"/>
              <a:t> participants that we have just created a widget skeleton</a:t>
            </a:r>
            <a:endParaRPr lang="en-US" dirty="0" smtClean="0"/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Go to the generated folder</a:t>
            </a:r>
            <a:r>
              <a:rPr lang="en-US" baseline="0" dirty="0" smtClean="0"/>
              <a:t> and list its contents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Show the model.xml descriptor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Explain that the widget is not in the portal yet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E29FC-A785-1D40-BBA7-278D4149D25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48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1" dirty="0" smtClean="0"/>
              <a:t>KEY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/>
              <a:t>Creating</a:t>
            </a:r>
            <a:r>
              <a:rPr lang="en-US" baseline="0" dirty="0" smtClean="0"/>
              <a:t> a hello-world widget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1" baseline="0" dirty="0" smtClean="0"/>
              <a:t>HOW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="1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1" baseline="0" dirty="0" err="1" smtClean="0"/>
              <a:t>Attention:</a:t>
            </a:r>
            <a:r>
              <a:rPr lang="en-US" b="0" baseline="0" dirty="0" err="1" smtClean="0"/>
              <a:t>This</a:t>
            </a:r>
            <a:r>
              <a:rPr lang="en-US" b="0" baseline="0" dirty="0" smtClean="0"/>
              <a:t> is the tutorial for Widget Collections 2.x-based projects. Only follow this guide if this is the case.</a:t>
            </a:r>
            <a:endParaRPr lang="en-US" b="1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="1" i="1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i="1" baseline="0" dirty="0" smtClean="0"/>
              <a:t>Proposed demo script: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="1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Open the terminal window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Enter</a:t>
            </a:r>
            <a:r>
              <a:rPr lang="en-US" baseline="0" dirty="0" smtClean="0"/>
              <a:t> into your project directory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Point to the </a:t>
            </a:r>
            <a:r>
              <a:rPr lang="en-US" i="1" dirty="0" smtClean="0"/>
              <a:t>statics</a:t>
            </a:r>
            <a:r>
              <a:rPr lang="en-US" dirty="0" smtClean="0"/>
              <a:t> folder</a:t>
            </a:r>
            <a:r>
              <a:rPr lang="en-US" baseline="0" dirty="0" smtClean="0"/>
              <a:t> and create a folder called </a:t>
            </a:r>
            <a:r>
              <a:rPr lang="en-US" i="1" baseline="0" dirty="0" smtClean="0"/>
              <a:t>collection-training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Enter into the collection-training/</a:t>
            </a:r>
            <a:r>
              <a:rPr lang="en-US" baseline="0" dirty="0" err="1" smtClean="0"/>
              <a:t>src</a:t>
            </a:r>
            <a:r>
              <a:rPr lang="en-US" baseline="0" dirty="0" smtClean="0"/>
              <a:t> folder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Run bb-generate widget ng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? Name widget-training-hello-world-ng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? Title Hello World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? Description Hello world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? Version 0.1.0-alpha.0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? Do you want to create an extension now? Yes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? Do you want to create a model now, to connect the widget with APIs? No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Tell</a:t>
            </a:r>
            <a:r>
              <a:rPr lang="en-US" baseline="0" dirty="0" smtClean="0"/>
              <a:t> participants that we have just created a widget skeleton</a:t>
            </a:r>
            <a:endParaRPr lang="en-US" dirty="0" smtClean="0"/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Go to the extension generated folder</a:t>
            </a:r>
            <a:r>
              <a:rPr lang="en-US" baseline="0" dirty="0" smtClean="0"/>
              <a:t>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-training-hello-world-ng</a:t>
            </a:r>
            <a:r>
              <a:rPr lang="en-US" baseline="0" dirty="0" smtClean="0"/>
              <a:t>) and list its contents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Show the model.xml descriptor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Explain that the widget is not in the portal yet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Edit the HTML: templates/</a:t>
            </a:r>
            <a:r>
              <a:rPr lang="en-US" baseline="0" dirty="0" err="1" smtClean="0"/>
              <a:t>template.ng.html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E29FC-A785-1D40-BBA7-278D4149D25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625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0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mailto:request@backbase.com" TargetMode="External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backbase.com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(+ BB Devic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7" t="-22" r="5786"/>
          <a:stretch/>
        </p:blipFill>
        <p:spPr>
          <a:xfrm>
            <a:off x="-10160" y="-1510"/>
            <a:ext cx="9154160" cy="6886893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-10161" y="-1510"/>
            <a:ext cx="9163231" cy="2278381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900" b="1" dirty="0">
              <a:solidFill>
                <a:schemeClr val="bg1"/>
              </a:solidFill>
              <a:latin typeface="Roboto Light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49" y="2474754"/>
            <a:ext cx="7161329" cy="422852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67" y="295648"/>
            <a:ext cx="1886156" cy="155076"/>
          </a:xfrm>
          <a:prstGeom prst="rect">
            <a:avLst/>
          </a:prstGeom>
        </p:spPr>
      </p:pic>
      <p:sp>
        <p:nvSpPr>
          <p:cNvPr id="13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8" y="1465689"/>
            <a:ext cx="8535370" cy="461963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2400" baseline="0">
                <a:solidFill>
                  <a:schemeClr val="tx2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pPr lvl="0"/>
            <a:r>
              <a:rPr lang="en-US" dirty="0" smtClean="0"/>
              <a:t>Customer Name - Date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7188" y="675114"/>
            <a:ext cx="8535370" cy="923925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5400" baseline="0">
                <a:solidFill>
                  <a:schemeClr val="tx1">
                    <a:lumMod val="10000"/>
                    <a:lumOff val="90000"/>
                  </a:schemeClr>
                </a:solidFill>
                <a:latin typeface="Roboto Light"/>
                <a:cs typeface="Roboto Light"/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495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-1509"/>
            <a:ext cx="9150350" cy="7619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627784" y="182563"/>
            <a:ext cx="6262216" cy="369887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>
                <a:solidFill>
                  <a:srgbClr val="E5DEDC"/>
                </a:solidFill>
                <a:latin typeface="Roboto Light"/>
                <a:cs typeface="Roboto Light"/>
              </a:defRPr>
            </a:lvl1pPr>
          </a:lstStyle>
          <a:p>
            <a:pPr lvl="0"/>
            <a:r>
              <a:rPr lang="en-US" dirty="0" smtClean="0"/>
              <a:t>Blank slide title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47733" y="6560640"/>
            <a:ext cx="1669467" cy="2545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fld id="{6FF59741-7650-A046-95B5-8D31235C52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67" y="295648"/>
            <a:ext cx="1886156" cy="15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72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-1509"/>
            <a:ext cx="9150350" cy="7619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627784" y="182563"/>
            <a:ext cx="6262216" cy="369887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>
                <a:solidFill>
                  <a:srgbClr val="E5DEDC"/>
                </a:solidFill>
                <a:latin typeface="Roboto Light"/>
                <a:cs typeface="Roboto Light"/>
              </a:defRPr>
            </a:lvl1pPr>
          </a:lstStyle>
          <a:p>
            <a:pPr lvl="0"/>
            <a:r>
              <a:rPr lang="en-US" dirty="0" smtClean="0"/>
              <a:t>Full Width Content slide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357188" y="1120775"/>
            <a:ext cx="8439150" cy="5387975"/>
          </a:xfrm>
          <a:prstGeom prst="rect">
            <a:avLst/>
          </a:prstGeom>
        </p:spPr>
        <p:txBody>
          <a:bodyPr vert="horz"/>
          <a:lstStyle>
            <a:lvl1pPr marL="182563" indent="-182563"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charset="2"/>
              <a:buChar char="§"/>
              <a:tabLst/>
              <a:defRPr sz="2400">
                <a:latin typeface="Roboto Light"/>
                <a:cs typeface="Roboto Light"/>
              </a:defRPr>
            </a:lvl1pPr>
            <a:lvl2pPr marL="630238" indent="-173038"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charset="2"/>
              <a:buChar char="§"/>
              <a:tabLst/>
              <a:defRPr sz="2000">
                <a:latin typeface="Roboto Light"/>
                <a:cs typeface="Roboto Light"/>
              </a:defRPr>
            </a:lvl2pPr>
            <a:lvl3pPr marL="1081088" indent="-187325"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charset="2"/>
              <a:buChar char="§"/>
              <a:tabLst/>
              <a:defRPr sz="2000">
                <a:latin typeface="Roboto Light"/>
                <a:cs typeface="Roboto Light"/>
              </a:defRPr>
            </a:lvl3pPr>
            <a:lvl4pPr marL="1524000" indent="-152400"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charset="2"/>
              <a:buChar char="§"/>
              <a:tabLst/>
              <a:defRPr sz="2000">
                <a:latin typeface="Roboto Light"/>
                <a:cs typeface="Roboto Light"/>
              </a:defRPr>
            </a:lvl4pPr>
            <a:lvl5pPr marL="1971675" indent="-142875"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charset="2"/>
              <a:buChar char="§"/>
              <a:tabLst/>
              <a:defRPr sz="2000">
                <a:latin typeface="Roboto Light"/>
                <a:cs typeface="Roboto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47733" y="6560640"/>
            <a:ext cx="1669467" cy="2545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fld id="{6FF59741-7650-A046-95B5-8D31235C52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67" y="295648"/>
            <a:ext cx="1886156" cy="15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115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Content + Subtitle /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-1509"/>
            <a:ext cx="9150350" cy="7619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627784" y="182563"/>
            <a:ext cx="6262216" cy="369887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>
                <a:solidFill>
                  <a:srgbClr val="E5DEDC"/>
                </a:solidFill>
                <a:latin typeface="Roboto Light"/>
                <a:cs typeface="Roboto Light"/>
              </a:defRPr>
            </a:lvl1pPr>
          </a:lstStyle>
          <a:p>
            <a:pPr lvl="0"/>
            <a:r>
              <a:rPr lang="en-US" dirty="0" smtClean="0"/>
              <a:t>Subtitle / Statement slide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357188" y="1988840"/>
            <a:ext cx="8439150" cy="4519910"/>
          </a:xfrm>
          <a:prstGeom prst="rect">
            <a:avLst/>
          </a:prstGeom>
        </p:spPr>
        <p:txBody>
          <a:bodyPr vert="horz"/>
          <a:lstStyle>
            <a:lvl1pPr marL="182563" indent="-182563"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charset="2"/>
              <a:buChar char="§"/>
              <a:tabLst/>
              <a:defRPr sz="2400">
                <a:latin typeface="Roboto Light"/>
                <a:cs typeface="Roboto Light"/>
              </a:defRPr>
            </a:lvl1pPr>
            <a:lvl2pPr marL="630238" indent="-173038"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charset="2"/>
              <a:buChar char="§"/>
              <a:tabLst/>
              <a:defRPr sz="2000">
                <a:latin typeface="Roboto Light"/>
                <a:cs typeface="Roboto Light"/>
              </a:defRPr>
            </a:lvl2pPr>
            <a:lvl3pPr marL="1081088" indent="-187325"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charset="2"/>
              <a:buChar char="§"/>
              <a:tabLst/>
              <a:defRPr sz="2000">
                <a:latin typeface="Roboto Light"/>
                <a:cs typeface="Roboto Light"/>
              </a:defRPr>
            </a:lvl3pPr>
            <a:lvl4pPr marL="1524000" indent="-152400"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charset="2"/>
              <a:buChar char="§"/>
              <a:tabLst/>
              <a:defRPr sz="2000">
                <a:latin typeface="Roboto Light"/>
                <a:cs typeface="Roboto Light"/>
              </a:defRPr>
            </a:lvl4pPr>
            <a:lvl5pPr marL="1971675" indent="-142875"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charset="2"/>
              <a:buChar char="§"/>
              <a:tabLst/>
              <a:defRPr sz="2000">
                <a:latin typeface="Roboto Light"/>
                <a:cs typeface="Roboto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47733" y="6560640"/>
            <a:ext cx="1669467" cy="2545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fld id="{6FF59741-7650-A046-95B5-8D31235C52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67" y="295648"/>
            <a:ext cx="1886156" cy="15507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57188" y="1038225"/>
            <a:ext cx="8439150" cy="662583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baseline="0">
                <a:solidFill>
                  <a:schemeClr val="tx1">
                    <a:lumMod val="90000"/>
                    <a:lumOff val="10000"/>
                  </a:schemeClr>
                </a:solidFill>
                <a:latin typeface="Roboto Light"/>
                <a:cs typeface="Roboto Light"/>
              </a:defRPr>
            </a:lvl1pPr>
          </a:lstStyle>
          <a:p>
            <a:pPr lvl="0"/>
            <a:r>
              <a:rPr lang="en-US" dirty="0" smtClean="0"/>
              <a:t>Click to add a subtitle or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1188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 of a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-1509"/>
            <a:ext cx="9150350" cy="7619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627784" y="182563"/>
            <a:ext cx="6262216" cy="369887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>
                <a:solidFill>
                  <a:srgbClr val="E5DEDC"/>
                </a:solidFill>
                <a:latin typeface="Roboto Light"/>
                <a:cs typeface="Roboto Light"/>
              </a:defRPr>
            </a:lvl1pPr>
          </a:lstStyle>
          <a:p>
            <a:pPr lvl="0"/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47733" y="6560640"/>
            <a:ext cx="1669467" cy="2545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fld id="{6FF59741-7650-A046-95B5-8D31235C52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67" y="295648"/>
            <a:ext cx="1886156" cy="155076"/>
          </a:xfrm>
          <a:prstGeom prst="rect">
            <a:avLst/>
          </a:prstGeom>
        </p:spPr>
      </p:pic>
      <p:sp>
        <p:nvSpPr>
          <p:cNvPr id="11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346538" y="5445224"/>
            <a:ext cx="8449799" cy="10651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latin typeface="Roboto Light"/>
                <a:cs typeface="Roboto Light"/>
              </a:defRPr>
            </a:lvl1pPr>
            <a:lvl2pPr marL="457200" indent="0">
              <a:buNone/>
              <a:defRPr sz="2000">
                <a:latin typeface="Roboto Light"/>
                <a:cs typeface="Roboto Light"/>
              </a:defRPr>
            </a:lvl2pPr>
            <a:lvl3pPr marL="914400" indent="0">
              <a:buNone/>
              <a:defRPr sz="2000">
                <a:latin typeface="Roboto Light"/>
                <a:cs typeface="Roboto Light"/>
              </a:defRPr>
            </a:lvl3pPr>
            <a:lvl4pPr marL="1371600" indent="0">
              <a:buNone/>
              <a:defRPr sz="2000">
                <a:latin typeface="Roboto Light"/>
                <a:cs typeface="Roboto Light"/>
              </a:defRPr>
            </a:lvl4pPr>
            <a:lvl5pPr marL="1828800" indent="0">
              <a:buNone/>
              <a:defRPr sz="2000">
                <a:latin typeface="Roboto Light"/>
                <a:cs typeface="Roboto Ligh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331866" y="1111250"/>
            <a:ext cx="8464471" cy="4045942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100000"/>
              </a:lnSpc>
              <a:buNone/>
              <a:defRPr sz="2000" baseline="0">
                <a:solidFill>
                  <a:srgbClr val="9E9088"/>
                </a:solidFill>
                <a:latin typeface="Roboto Light"/>
                <a:cs typeface="Roboto Light"/>
              </a:defRPr>
            </a:lvl1pPr>
          </a:lstStyle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Click to insert an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61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(flexib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1"/>
          <p:cNvSpPr>
            <a:spLocks noChangeShapeType="1"/>
          </p:cNvSpPr>
          <p:nvPr userDrawn="1"/>
        </p:nvSpPr>
        <p:spPr bwMode="auto">
          <a:xfrm>
            <a:off x="2921001" y="2"/>
            <a:ext cx="1588" cy="600075"/>
          </a:xfrm>
          <a:prstGeom prst="line">
            <a:avLst/>
          </a:prstGeom>
          <a:noFill/>
          <a:ln w="9525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dirty="0">
              <a:latin typeface="Roboto Light"/>
            </a:endParaRPr>
          </a:p>
        </p:txBody>
      </p:sp>
      <p:sp>
        <p:nvSpPr>
          <p:cNvPr id="6" name="Rectangle 2"/>
          <p:cNvSpPr>
            <a:spLocks/>
          </p:cNvSpPr>
          <p:nvPr userDrawn="1"/>
        </p:nvSpPr>
        <p:spPr bwMode="auto">
          <a:xfrm>
            <a:off x="3052763" y="203200"/>
            <a:ext cx="2974832" cy="184666"/>
          </a:xfrm>
          <a:prstGeom prst="rect">
            <a:avLst/>
          </a:prstGeom>
          <a:noFill/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200" dirty="0">
                <a:solidFill>
                  <a:srgbClr val="FFFFFF"/>
                </a:solidFill>
                <a:latin typeface="Roboto Light"/>
                <a:cs typeface="Roboto Light"/>
              </a:rPr>
              <a:t>Customer Experience Solutions. Delivered.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-1509"/>
            <a:ext cx="9150350" cy="7619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627784" y="182563"/>
            <a:ext cx="6262216" cy="369887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>
                <a:solidFill>
                  <a:srgbClr val="E5DEDC"/>
                </a:solidFill>
                <a:latin typeface="Roboto Light"/>
                <a:cs typeface="Roboto Light"/>
              </a:defRPr>
            </a:lvl1pPr>
          </a:lstStyle>
          <a:p>
            <a:pPr lvl="0"/>
            <a:r>
              <a:rPr lang="en-US" dirty="0" smtClean="0"/>
              <a:t>2 columns slide title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805663" y="1109663"/>
            <a:ext cx="2990675" cy="539908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latin typeface="Roboto Light"/>
                <a:cs typeface="Roboto Light"/>
              </a:defRPr>
            </a:lvl1pPr>
            <a:lvl2pPr marL="457200" indent="0">
              <a:buNone/>
              <a:defRPr sz="2000">
                <a:latin typeface="Roboto Light"/>
                <a:cs typeface="Roboto Light"/>
              </a:defRPr>
            </a:lvl2pPr>
            <a:lvl3pPr marL="914400" indent="0">
              <a:buNone/>
              <a:defRPr sz="2000">
                <a:latin typeface="Roboto Light"/>
                <a:cs typeface="Roboto Light"/>
              </a:defRPr>
            </a:lvl3pPr>
            <a:lvl4pPr marL="1371600" indent="0">
              <a:buNone/>
              <a:defRPr sz="2000">
                <a:latin typeface="Roboto Light"/>
                <a:cs typeface="Roboto Light"/>
              </a:defRPr>
            </a:lvl4pPr>
            <a:lvl5pPr marL="1828800" indent="0">
              <a:buNone/>
              <a:defRPr sz="2000">
                <a:latin typeface="Roboto Light"/>
                <a:cs typeface="Roboto Light"/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5" hasCustomPrompt="1"/>
          </p:nvPr>
        </p:nvSpPr>
        <p:spPr>
          <a:xfrm>
            <a:off x="357188" y="1109664"/>
            <a:ext cx="5016426" cy="539908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latin typeface="Roboto Light"/>
                <a:cs typeface="Roboto Light"/>
              </a:defRPr>
            </a:lvl1pPr>
            <a:lvl2pPr>
              <a:defRPr sz="2000">
                <a:latin typeface="Roboto Light"/>
                <a:cs typeface="Roboto Light"/>
              </a:defRPr>
            </a:lvl2pPr>
            <a:lvl3pPr>
              <a:defRPr sz="2000">
                <a:latin typeface="Roboto Light"/>
                <a:cs typeface="Roboto Light"/>
              </a:defRPr>
            </a:lvl3pPr>
            <a:lvl4pPr>
              <a:defRPr sz="2000">
                <a:latin typeface="Roboto Light"/>
                <a:cs typeface="Roboto Light"/>
              </a:defRPr>
            </a:lvl4pPr>
            <a:lvl5pPr>
              <a:defRPr sz="2000">
                <a:latin typeface="Roboto Light"/>
                <a:cs typeface="Roboto Light"/>
              </a:defRPr>
            </a:lvl5pPr>
          </a:lstStyle>
          <a:p>
            <a:pPr lvl="0"/>
            <a:r>
              <a:rPr lang="en-US" dirty="0" smtClean="0"/>
              <a:t>Click to add content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47733" y="6560640"/>
            <a:ext cx="1669467" cy="2545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fld id="{6FF59741-7650-A046-95B5-8D31235C52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67" y="295648"/>
            <a:ext cx="1886156" cy="15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2439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Ca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0" y="760426"/>
            <a:ext cx="9150350" cy="6097574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100000"/>
              </a:lnSpc>
              <a:buNone/>
              <a:defRPr sz="2000" baseline="0">
                <a:solidFill>
                  <a:srgbClr val="9E9088"/>
                </a:solidFill>
                <a:latin typeface="Roboto Light"/>
                <a:cs typeface="Roboto Light"/>
              </a:defRPr>
            </a:lvl1pPr>
          </a:lstStyle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Click to insert an image</a:t>
            </a:r>
            <a:endParaRPr lang="en-US" dirty="0"/>
          </a:p>
        </p:txBody>
      </p:sp>
      <p:sp>
        <p:nvSpPr>
          <p:cNvPr id="5" name="Line 1"/>
          <p:cNvSpPr>
            <a:spLocks noChangeShapeType="1"/>
          </p:cNvSpPr>
          <p:nvPr userDrawn="1"/>
        </p:nvSpPr>
        <p:spPr bwMode="auto">
          <a:xfrm>
            <a:off x="2921001" y="2"/>
            <a:ext cx="1588" cy="600075"/>
          </a:xfrm>
          <a:prstGeom prst="line">
            <a:avLst/>
          </a:prstGeom>
          <a:noFill/>
          <a:ln w="9525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dirty="0">
              <a:latin typeface="Roboto Light"/>
            </a:endParaRPr>
          </a:p>
        </p:txBody>
      </p:sp>
      <p:sp>
        <p:nvSpPr>
          <p:cNvPr id="6" name="Rectangle 2"/>
          <p:cNvSpPr>
            <a:spLocks/>
          </p:cNvSpPr>
          <p:nvPr userDrawn="1"/>
        </p:nvSpPr>
        <p:spPr bwMode="auto">
          <a:xfrm>
            <a:off x="3052763" y="203200"/>
            <a:ext cx="2974832" cy="184666"/>
          </a:xfrm>
          <a:prstGeom prst="rect">
            <a:avLst/>
          </a:prstGeom>
          <a:noFill/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200" dirty="0">
                <a:solidFill>
                  <a:srgbClr val="FFFFFF"/>
                </a:solidFill>
                <a:latin typeface="Roboto Light"/>
                <a:cs typeface="Roboto Light"/>
              </a:rPr>
              <a:t>Customer Experience Solutions. Delivered.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-1509"/>
            <a:ext cx="9150350" cy="7619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627784" y="182563"/>
            <a:ext cx="6262216" cy="369887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>
                <a:solidFill>
                  <a:srgbClr val="E5DEDC"/>
                </a:solidFill>
                <a:latin typeface="Roboto Light"/>
                <a:cs typeface="Roboto Light"/>
              </a:defRPr>
            </a:lvl1pPr>
          </a:lstStyle>
          <a:p>
            <a:pPr lvl="0"/>
            <a:r>
              <a:rPr lang="en-US" dirty="0" smtClean="0"/>
              <a:t>Customer Case Slide Title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47733" y="6560640"/>
            <a:ext cx="1669467" cy="2545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fld id="{6FF59741-7650-A046-95B5-8D31235C52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67" y="295648"/>
            <a:ext cx="1886156" cy="15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 Showcase (Full height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1" y="760426"/>
            <a:ext cx="5796136" cy="6097574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100000"/>
              </a:lnSpc>
              <a:buNone/>
              <a:defRPr sz="2000" baseline="0">
                <a:solidFill>
                  <a:srgbClr val="9E9088"/>
                </a:solidFill>
                <a:latin typeface="Roboto Light"/>
                <a:cs typeface="Roboto Light"/>
              </a:defRPr>
            </a:lvl1pPr>
          </a:lstStyle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Click to insert an image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796137" y="650240"/>
            <a:ext cx="3347863" cy="62077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ine 1"/>
          <p:cNvSpPr>
            <a:spLocks noChangeShapeType="1"/>
          </p:cNvSpPr>
          <p:nvPr userDrawn="1"/>
        </p:nvSpPr>
        <p:spPr bwMode="auto">
          <a:xfrm>
            <a:off x="2921001" y="2"/>
            <a:ext cx="1588" cy="600075"/>
          </a:xfrm>
          <a:prstGeom prst="line">
            <a:avLst/>
          </a:prstGeom>
          <a:noFill/>
          <a:ln w="9525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dirty="0">
              <a:latin typeface="Roboto Light"/>
            </a:endParaRPr>
          </a:p>
        </p:txBody>
      </p:sp>
      <p:sp>
        <p:nvSpPr>
          <p:cNvPr id="6" name="Rectangle 2"/>
          <p:cNvSpPr>
            <a:spLocks/>
          </p:cNvSpPr>
          <p:nvPr userDrawn="1"/>
        </p:nvSpPr>
        <p:spPr bwMode="auto">
          <a:xfrm>
            <a:off x="3052763" y="203200"/>
            <a:ext cx="2974832" cy="184666"/>
          </a:xfrm>
          <a:prstGeom prst="rect">
            <a:avLst/>
          </a:prstGeom>
          <a:noFill/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200" dirty="0">
                <a:solidFill>
                  <a:srgbClr val="FFFFFF"/>
                </a:solidFill>
                <a:latin typeface="Roboto Light"/>
                <a:cs typeface="Roboto Light"/>
              </a:rPr>
              <a:t>Customer Experience Solutions. Delivered.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47733" y="6560640"/>
            <a:ext cx="1669467" cy="2545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fld id="{6FF59741-7650-A046-95B5-8D31235C52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-1509"/>
            <a:ext cx="9150350" cy="7619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627784" y="182563"/>
            <a:ext cx="6262216" cy="369887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>
                <a:solidFill>
                  <a:srgbClr val="E5DEDC"/>
                </a:solidFill>
                <a:latin typeface="Roboto Light"/>
                <a:cs typeface="Roboto Light"/>
              </a:defRPr>
            </a:lvl1pPr>
          </a:lstStyle>
          <a:p>
            <a:pPr lvl="0"/>
            <a:r>
              <a:rPr lang="en-US" dirty="0" smtClean="0"/>
              <a:t>Design Showcase Slide Title</a:t>
            </a:r>
            <a:endParaRPr lang="en-US" dirty="0"/>
          </a:p>
        </p:txBody>
      </p:sp>
      <p:sp>
        <p:nvSpPr>
          <p:cNvPr id="12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156176" y="1109663"/>
            <a:ext cx="2640162" cy="539908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latin typeface="Roboto Light"/>
                <a:cs typeface="Roboto Light"/>
              </a:defRPr>
            </a:lvl1pPr>
            <a:lvl2pPr marL="457200" indent="0">
              <a:buNone/>
              <a:defRPr sz="2000">
                <a:latin typeface="Roboto Light"/>
                <a:cs typeface="Roboto Light"/>
              </a:defRPr>
            </a:lvl2pPr>
            <a:lvl3pPr marL="914400" indent="0">
              <a:buNone/>
              <a:defRPr sz="2000">
                <a:latin typeface="Roboto Light"/>
                <a:cs typeface="Roboto Light"/>
              </a:defRPr>
            </a:lvl3pPr>
            <a:lvl4pPr marL="1371600" indent="0">
              <a:buNone/>
              <a:defRPr sz="2000">
                <a:latin typeface="Roboto Light"/>
                <a:cs typeface="Roboto Light"/>
              </a:defRPr>
            </a:lvl4pPr>
            <a:lvl5pPr marL="1828800" indent="0">
              <a:buNone/>
              <a:defRPr sz="2000">
                <a:latin typeface="Roboto Light"/>
                <a:cs typeface="Roboto Light"/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67" y="295648"/>
            <a:ext cx="1886156" cy="15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221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 Showcase (Image on Device, text on to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1"/>
          <p:cNvSpPr>
            <a:spLocks noChangeShapeType="1"/>
          </p:cNvSpPr>
          <p:nvPr userDrawn="1"/>
        </p:nvSpPr>
        <p:spPr bwMode="auto">
          <a:xfrm>
            <a:off x="2921001" y="2"/>
            <a:ext cx="1588" cy="600075"/>
          </a:xfrm>
          <a:prstGeom prst="line">
            <a:avLst/>
          </a:prstGeom>
          <a:noFill/>
          <a:ln w="9525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dirty="0">
              <a:latin typeface="Roboto Light"/>
            </a:endParaRPr>
          </a:p>
        </p:txBody>
      </p:sp>
      <p:sp>
        <p:nvSpPr>
          <p:cNvPr id="6" name="Rectangle 2"/>
          <p:cNvSpPr>
            <a:spLocks/>
          </p:cNvSpPr>
          <p:nvPr userDrawn="1"/>
        </p:nvSpPr>
        <p:spPr bwMode="auto">
          <a:xfrm>
            <a:off x="3052763" y="203200"/>
            <a:ext cx="2974832" cy="184666"/>
          </a:xfrm>
          <a:prstGeom prst="rect">
            <a:avLst/>
          </a:prstGeom>
          <a:noFill/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200" dirty="0">
                <a:solidFill>
                  <a:srgbClr val="FFFFFF"/>
                </a:solidFill>
                <a:latin typeface="Roboto Light"/>
                <a:cs typeface="Roboto Light"/>
              </a:rPr>
              <a:t>Customer Experience Solutions. Delivered.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47733" y="6560640"/>
            <a:ext cx="1669467" cy="2545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fld id="{6FF59741-7650-A046-95B5-8D31235C52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-1509"/>
            <a:ext cx="9150350" cy="7619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627784" y="182563"/>
            <a:ext cx="6262216" cy="369887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>
                <a:solidFill>
                  <a:srgbClr val="E5DEDC"/>
                </a:solidFill>
                <a:latin typeface="Roboto Light"/>
                <a:cs typeface="Roboto Light"/>
              </a:defRPr>
            </a:lvl1pPr>
          </a:lstStyle>
          <a:p>
            <a:pPr lvl="0"/>
            <a:r>
              <a:rPr lang="en-US" dirty="0" smtClean="0"/>
              <a:t>Design Showcase Slide Title</a:t>
            </a:r>
            <a:endParaRPr lang="en-US" dirty="0"/>
          </a:p>
        </p:txBody>
      </p:sp>
      <p:pic>
        <p:nvPicPr>
          <p:cNvPr id="13" name="Picture 4" descr="iMac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384" y="2708553"/>
            <a:ext cx="4649738" cy="4068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271840" y="1109663"/>
            <a:ext cx="8618160" cy="138323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latin typeface="Roboto Light"/>
                <a:cs typeface="Roboto Light"/>
              </a:defRPr>
            </a:lvl1pPr>
            <a:lvl2pPr marL="457200" indent="0">
              <a:buNone/>
              <a:defRPr sz="2000">
                <a:latin typeface="Roboto Light"/>
                <a:cs typeface="Roboto Light"/>
              </a:defRPr>
            </a:lvl2pPr>
            <a:lvl3pPr marL="914400" indent="0">
              <a:buNone/>
              <a:defRPr sz="2000">
                <a:latin typeface="Roboto Light"/>
                <a:cs typeface="Roboto Light"/>
              </a:defRPr>
            </a:lvl3pPr>
            <a:lvl4pPr marL="1371600" indent="0">
              <a:buNone/>
              <a:defRPr sz="2000">
                <a:latin typeface="Roboto Light"/>
                <a:cs typeface="Roboto Light"/>
              </a:defRPr>
            </a:lvl4pPr>
            <a:lvl5pPr marL="1828800" indent="0">
              <a:buNone/>
              <a:defRPr sz="2000">
                <a:latin typeface="Roboto Light"/>
                <a:cs typeface="Roboto Light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2411760" y="2924944"/>
            <a:ext cx="4248471" cy="2376264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100000"/>
              </a:lnSpc>
              <a:buNone/>
              <a:defRPr sz="2000" baseline="0">
                <a:solidFill>
                  <a:srgbClr val="9E9088"/>
                </a:solidFill>
                <a:latin typeface="Roboto Light"/>
                <a:cs typeface="Roboto Light"/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Click to insert an image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67" y="295648"/>
            <a:ext cx="1886156" cy="15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081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 Showcase (Image on Device, text on 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1"/>
          <p:cNvSpPr>
            <a:spLocks noChangeShapeType="1"/>
          </p:cNvSpPr>
          <p:nvPr userDrawn="1"/>
        </p:nvSpPr>
        <p:spPr bwMode="auto">
          <a:xfrm>
            <a:off x="2921001" y="2"/>
            <a:ext cx="1588" cy="600075"/>
          </a:xfrm>
          <a:prstGeom prst="line">
            <a:avLst/>
          </a:prstGeom>
          <a:noFill/>
          <a:ln w="9525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dirty="0">
              <a:latin typeface="Roboto Light"/>
            </a:endParaRPr>
          </a:p>
        </p:txBody>
      </p:sp>
      <p:sp>
        <p:nvSpPr>
          <p:cNvPr id="6" name="Rectangle 2"/>
          <p:cNvSpPr>
            <a:spLocks/>
          </p:cNvSpPr>
          <p:nvPr userDrawn="1"/>
        </p:nvSpPr>
        <p:spPr bwMode="auto">
          <a:xfrm>
            <a:off x="3052763" y="203200"/>
            <a:ext cx="2974832" cy="184666"/>
          </a:xfrm>
          <a:prstGeom prst="rect">
            <a:avLst/>
          </a:prstGeom>
          <a:noFill/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200" dirty="0">
                <a:solidFill>
                  <a:srgbClr val="FFFFFF"/>
                </a:solidFill>
                <a:latin typeface="Roboto Light"/>
                <a:cs typeface="Roboto Light"/>
              </a:rPr>
              <a:t>Customer Experience Solutions. Delivered.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47733" y="6560640"/>
            <a:ext cx="1669467" cy="2545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fld id="{6FF59741-7650-A046-95B5-8D31235C52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-1509"/>
            <a:ext cx="9150350" cy="7619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627784" y="182563"/>
            <a:ext cx="6262216" cy="369887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>
                <a:solidFill>
                  <a:srgbClr val="E5DEDC"/>
                </a:solidFill>
                <a:latin typeface="Roboto Light"/>
                <a:cs typeface="Roboto Light"/>
              </a:defRPr>
            </a:lvl1pPr>
          </a:lstStyle>
          <a:p>
            <a:pPr lvl="0"/>
            <a:r>
              <a:rPr lang="en-US" dirty="0" smtClean="0"/>
              <a:t>Design Showcase Slide Title</a:t>
            </a:r>
            <a:endParaRPr lang="en-US" dirty="0"/>
          </a:p>
        </p:txBody>
      </p:sp>
      <p:pic>
        <p:nvPicPr>
          <p:cNvPr id="13" name="Picture 4" descr="iMac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2819202"/>
            <a:ext cx="4558109" cy="3987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724128" y="1772816"/>
            <a:ext cx="3072210" cy="473593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latin typeface="Roboto Light"/>
                <a:cs typeface="Roboto Light"/>
              </a:defRPr>
            </a:lvl1pPr>
            <a:lvl2pPr marL="457200" indent="0">
              <a:buNone/>
              <a:defRPr sz="2000">
                <a:latin typeface="Roboto Light"/>
                <a:cs typeface="Roboto Light"/>
              </a:defRPr>
            </a:lvl2pPr>
            <a:lvl3pPr marL="914400" indent="0">
              <a:buNone/>
              <a:defRPr sz="2000">
                <a:latin typeface="Roboto Light"/>
                <a:cs typeface="Roboto Light"/>
              </a:defRPr>
            </a:lvl3pPr>
            <a:lvl4pPr marL="1371600" indent="0">
              <a:buNone/>
              <a:defRPr sz="2000">
                <a:latin typeface="Roboto Light"/>
                <a:cs typeface="Roboto Light"/>
              </a:defRPr>
            </a:lvl4pPr>
            <a:lvl5pPr marL="1828800" indent="0">
              <a:buNone/>
              <a:defRPr sz="2000">
                <a:latin typeface="Roboto Light"/>
                <a:cs typeface="Roboto Light"/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724128" y="1124799"/>
            <a:ext cx="3072210" cy="50400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latin typeface="Roboto Light"/>
                <a:cs typeface="Roboto Light"/>
              </a:defRPr>
            </a:lvl1pPr>
            <a:lvl2pPr marL="457200" indent="0">
              <a:buNone/>
              <a:defRPr sz="2000">
                <a:latin typeface="Roboto Light"/>
                <a:cs typeface="Roboto Light"/>
              </a:defRPr>
            </a:lvl2pPr>
            <a:lvl3pPr marL="914400" indent="0">
              <a:buNone/>
              <a:defRPr sz="2000">
                <a:latin typeface="Roboto Light"/>
                <a:cs typeface="Roboto Light"/>
              </a:defRPr>
            </a:lvl3pPr>
            <a:lvl4pPr marL="1371600" indent="0">
              <a:buNone/>
              <a:defRPr sz="2000">
                <a:latin typeface="Roboto Light"/>
                <a:cs typeface="Roboto Light"/>
              </a:defRPr>
            </a:lvl4pPr>
            <a:lvl5pPr marL="1828800" indent="0">
              <a:buNone/>
              <a:defRPr sz="2000">
                <a:latin typeface="Roboto Light"/>
                <a:cs typeface="Roboto Light"/>
              </a:defRPr>
            </a:lvl5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23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1773" y="3017272"/>
            <a:ext cx="4174564" cy="230425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100000"/>
              </a:lnSpc>
              <a:buNone/>
              <a:defRPr sz="2000" baseline="0">
                <a:solidFill>
                  <a:srgbClr val="9E9088"/>
                </a:solidFill>
                <a:latin typeface="Roboto Light"/>
                <a:cs typeface="Roboto Light"/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Click to insert an image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67" y="295648"/>
            <a:ext cx="1886156" cy="15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0956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 Showcase (Image on Device, text on 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1"/>
          <p:cNvSpPr>
            <a:spLocks noChangeShapeType="1"/>
          </p:cNvSpPr>
          <p:nvPr userDrawn="1"/>
        </p:nvSpPr>
        <p:spPr bwMode="auto">
          <a:xfrm>
            <a:off x="2921001" y="2"/>
            <a:ext cx="1588" cy="600075"/>
          </a:xfrm>
          <a:prstGeom prst="line">
            <a:avLst/>
          </a:prstGeom>
          <a:noFill/>
          <a:ln w="9525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dirty="0">
              <a:latin typeface="Roboto Light"/>
            </a:endParaRPr>
          </a:p>
        </p:txBody>
      </p:sp>
      <p:sp>
        <p:nvSpPr>
          <p:cNvPr id="6" name="Rectangle 2"/>
          <p:cNvSpPr>
            <a:spLocks/>
          </p:cNvSpPr>
          <p:nvPr userDrawn="1"/>
        </p:nvSpPr>
        <p:spPr bwMode="auto">
          <a:xfrm>
            <a:off x="3052763" y="203200"/>
            <a:ext cx="2974832" cy="184666"/>
          </a:xfrm>
          <a:prstGeom prst="rect">
            <a:avLst/>
          </a:prstGeom>
          <a:noFill/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200" dirty="0">
                <a:solidFill>
                  <a:srgbClr val="FFFFFF"/>
                </a:solidFill>
                <a:latin typeface="Roboto Light"/>
                <a:cs typeface="Roboto Light"/>
              </a:rPr>
              <a:t>Customer Experience Solutions. Delivered.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47733" y="6560640"/>
            <a:ext cx="1669467" cy="2545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fld id="{6FF59741-7650-A046-95B5-8D31235C52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-1509"/>
            <a:ext cx="9150350" cy="7619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627784" y="182563"/>
            <a:ext cx="6262216" cy="369887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>
                <a:solidFill>
                  <a:srgbClr val="E5DEDC"/>
                </a:solidFill>
                <a:latin typeface="Roboto Light"/>
                <a:cs typeface="Roboto Light"/>
              </a:defRPr>
            </a:lvl1pPr>
          </a:lstStyle>
          <a:p>
            <a:pPr lvl="0"/>
            <a:r>
              <a:rPr lang="en-US" dirty="0" smtClean="0"/>
              <a:t>Design Showcase Slide Title</a:t>
            </a:r>
            <a:endParaRPr lang="en-US" dirty="0"/>
          </a:p>
        </p:txBody>
      </p:sp>
      <p:pic>
        <p:nvPicPr>
          <p:cNvPr id="13" name="Picture 4" descr="iMac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599" y="2819202"/>
            <a:ext cx="4558109" cy="3987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271840" y="1772816"/>
            <a:ext cx="3072210" cy="473593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latin typeface="Roboto Light"/>
                <a:cs typeface="Roboto Light"/>
              </a:defRPr>
            </a:lvl1pPr>
            <a:lvl2pPr marL="457200" indent="0">
              <a:buNone/>
              <a:defRPr sz="2000">
                <a:latin typeface="Roboto Light"/>
                <a:cs typeface="Roboto Light"/>
              </a:defRPr>
            </a:lvl2pPr>
            <a:lvl3pPr marL="914400" indent="0">
              <a:buNone/>
              <a:defRPr sz="2000">
                <a:latin typeface="Roboto Light"/>
                <a:cs typeface="Roboto Light"/>
              </a:defRPr>
            </a:lvl3pPr>
            <a:lvl4pPr marL="1371600" indent="0">
              <a:buNone/>
              <a:defRPr sz="2000">
                <a:latin typeface="Roboto Light"/>
                <a:cs typeface="Roboto Light"/>
              </a:defRPr>
            </a:lvl4pPr>
            <a:lvl5pPr marL="1828800" indent="0">
              <a:buNone/>
              <a:defRPr sz="2000">
                <a:latin typeface="Roboto Light"/>
                <a:cs typeface="Roboto Light"/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271840" y="1124799"/>
            <a:ext cx="3072210" cy="50400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latin typeface="Roboto Light"/>
                <a:cs typeface="Roboto Light"/>
              </a:defRPr>
            </a:lvl1pPr>
            <a:lvl2pPr marL="457200" indent="0">
              <a:buNone/>
              <a:defRPr sz="2000">
                <a:latin typeface="Roboto Light"/>
                <a:cs typeface="Roboto Light"/>
              </a:defRPr>
            </a:lvl2pPr>
            <a:lvl3pPr marL="914400" indent="0">
              <a:buNone/>
              <a:defRPr sz="2000">
                <a:latin typeface="Roboto Light"/>
                <a:cs typeface="Roboto Light"/>
              </a:defRPr>
            </a:lvl3pPr>
            <a:lvl4pPr marL="1371600" indent="0">
              <a:buNone/>
              <a:defRPr sz="2000">
                <a:latin typeface="Roboto Light"/>
                <a:cs typeface="Roboto Light"/>
              </a:defRPr>
            </a:lvl4pPr>
            <a:lvl5pPr marL="1828800" indent="0">
              <a:buNone/>
              <a:defRPr sz="2000">
                <a:latin typeface="Roboto Light"/>
                <a:cs typeface="Roboto Light"/>
              </a:defRPr>
            </a:lvl5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4427984" y="3017272"/>
            <a:ext cx="4174564" cy="230425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100000"/>
              </a:lnSpc>
              <a:buNone/>
              <a:defRPr sz="2000" baseline="0">
                <a:solidFill>
                  <a:srgbClr val="9E9088"/>
                </a:solidFill>
                <a:latin typeface="Roboto Light"/>
                <a:cs typeface="Roboto Light"/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Click to insert an image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67" y="295648"/>
            <a:ext cx="1886156" cy="15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16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(+ No Brand Devic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7" t="-22" r="5786"/>
          <a:stretch/>
        </p:blipFill>
        <p:spPr>
          <a:xfrm>
            <a:off x="0" y="-1510"/>
            <a:ext cx="9154160" cy="6886893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-10161" y="-1510"/>
            <a:ext cx="9163231" cy="2278381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900" b="1" dirty="0">
              <a:solidFill>
                <a:schemeClr val="bg1"/>
              </a:solidFill>
              <a:latin typeface="Roboto Light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67" y="295648"/>
            <a:ext cx="1886156" cy="155076"/>
          </a:xfrm>
          <a:prstGeom prst="rect">
            <a:avLst/>
          </a:prstGeom>
        </p:spPr>
      </p:pic>
      <p:sp>
        <p:nvSpPr>
          <p:cNvPr id="15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7188" y="675114"/>
            <a:ext cx="8535370" cy="923925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5400" baseline="0">
                <a:solidFill>
                  <a:schemeClr val="tx1">
                    <a:lumMod val="10000"/>
                    <a:lumOff val="90000"/>
                  </a:schemeClr>
                </a:solidFill>
                <a:latin typeface="Roboto Light"/>
                <a:cs typeface="Roboto Light"/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8" y="1465689"/>
            <a:ext cx="8535370" cy="461963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2400" baseline="0">
                <a:solidFill>
                  <a:schemeClr val="tx2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pPr lvl="0"/>
            <a:r>
              <a:rPr lang="en-US" dirty="0" smtClean="0"/>
              <a:t>Customer Name - Date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50" y="2474754"/>
            <a:ext cx="7161327" cy="422852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07786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aly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1"/>
          <p:cNvSpPr>
            <a:spLocks noChangeShapeType="1"/>
          </p:cNvSpPr>
          <p:nvPr userDrawn="1"/>
        </p:nvSpPr>
        <p:spPr bwMode="auto">
          <a:xfrm>
            <a:off x="2921001" y="2"/>
            <a:ext cx="1588" cy="600075"/>
          </a:xfrm>
          <a:prstGeom prst="line">
            <a:avLst/>
          </a:prstGeom>
          <a:noFill/>
          <a:ln w="9525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dirty="0">
              <a:latin typeface="Roboto Light"/>
            </a:endParaRPr>
          </a:p>
        </p:txBody>
      </p:sp>
      <p:sp>
        <p:nvSpPr>
          <p:cNvPr id="6" name="Rectangle 2"/>
          <p:cNvSpPr>
            <a:spLocks/>
          </p:cNvSpPr>
          <p:nvPr userDrawn="1"/>
        </p:nvSpPr>
        <p:spPr bwMode="auto">
          <a:xfrm>
            <a:off x="3052763" y="203200"/>
            <a:ext cx="2974832" cy="184666"/>
          </a:xfrm>
          <a:prstGeom prst="rect">
            <a:avLst/>
          </a:prstGeom>
          <a:noFill/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200" dirty="0">
                <a:solidFill>
                  <a:srgbClr val="FFFFFF"/>
                </a:solidFill>
                <a:latin typeface="Roboto Light"/>
                <a:cs typeface="Roboto Light"/>
              </a:rPr>
              <a:t>Customer Experience Solutions. Delivered.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-1509"/>
            <a:ext cx="9150350" cy="7619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627784" y="182563"/>
            <a:ext cx="6262216" cy="369887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>
                <a:solidFill>
                  <a:srgbClr val="E5DEDC"/>
                </a:solidFill>
                <a:latin typeface="Roboto Light"/>
                <a:cs typeface="Roboto Light"/>
              </a:defRPr>
            </a:lvl1pPr>
          </a:lstStyle>
          <a:p>
            <a:pPr lvl="0"/>
            <a:r>
              <a:rPr lang="en-US" dirty="0" smtClean="0"/>
              <a:t>Analyst Slide Title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357188" y="1109662"/>
            <a:ext cx="1875023" cy="1167209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100000"/>
              </a:lnSpc>
              <a:buNone/>
              <a:defRPr sz="2000" baseline="0">
                <a:solidFill>
                  <a:srgbClr val="9E9088"/>
                </a:solidFill>
                <a:latin typeface="Roboto Light"/>
                <a:cs typeface="Roboto Light"/>
              </a:defRPr>
            </a:lvl1pPr>
          </a:lstStyle>
          <a:p>
            <a:r>
              <a:rPr lang="en-US" dirty="0" smtClean="0"/>
              <a:t>Click to add Analyst’s logo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2483769" y="1109664"/>
            <a:ext cx="6312570" cy="116720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Roboto Light"/>
                <a:cs typeface="Roboto Light"/>
              </a:defRPr>
            </a:lvl1pPr>
            <a:lvl2pPr marL="457200" indent="0">
              <a:buNone/>
              <a:defRPr sz="2000">
                <a:latin typeface="Roboto Light"/>
                <a:cs typeface="Roboto Light"/>
              </a:defRPr>
            </a:lvl2pPr>
            <a:lvl3pPr marL="914400" indent="0">
              <a:buNone/>
              <a:defRPr sz="2000">
                <a:latin typeface="Roboto Light"/>
                <a:cs typeface="Roboto Light"/>
              </a:defRPr>
            </a:lvl3pPr>
            <a:lvl4pPr marL="1371600" indent="0">
              <a:buNone/>
              <a:defRPr sz="2000">
                <a:latin typeface="Roboto Light"/>
                <a:cs typeface="Roboto Light"/>
              </a:defRPr>
            </a:lvl4pPr>
            <a:lvl5pPr marL="1828800" indent="0">
              <a:buNone/>
              <a:defRPr sz="2000">
                <a:latin typeface="Roboto Light"/>
                <a:cs typeface="Roboto Light"/>
              </a:defRPr>
            </a:lvl5pPr>
          </a:lstStyle>
          <a:p>
            <a:pPr lvl="0"/>
            <a:r>
              <a:rPr lang="en-US" dirty="0" smtClean="0"/>
              <a:t>Click to add some information about the analyst or the report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5" hasCustomPrompt="1"/>
          </p:nvPr>
        </p:nvSpPr>
        <p:spPr>
          <a:xfrm>
            <a:off x="4644008" y="2492896"/>
            <a:ext cx="4152330" cy="401585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aseline="0">
                <a:latin typeface="Roboto Light"/>
                <a:cs typeface="Roboto Light"/>
              </a:defRPr>
            </a:lvl1pPr>
            <a:lvl2pPr>
              <a:defRPr sz="2000">
                <a:latin typeface="Roboto Light"/>
                <a:cs typeface="Roboto Light"/>
              </a:defRPr>
            </a:lvl2pPr>
            <a:lvl3pPr>
              <a:defRPr sz="2000">
                <a:latin typeface="Roboto Light"/>
                <a:cs typeface="Roboto Light"/>
              </a:defRPr>
            </a:lvl3pPr>
            <a:lvl4pPr>
              <a:defRPr sz="2000">
                <a:latin typeface="Roboto Light"/>
                <a:cs typeface="Roboto Light"/>
              </a:defRPr>
            </a:lvl4pPr>
            <a:lvl5pPr>
              <a:defRPr sz="2000">
                <a:latin typeface="Roboto Light"/>
                <a:cs typeface="Roboto Light"/>
              </a:defRPr>
            </a:lvl5pPr>
          </a:lstStyle>
          <a:p>
            <a:pPr lvl="0"/>
            <a:r>
              <a:rPr lang="en-US" dirty="0" smtClean="0"/>
              <a:t>Click to add text or images related to this report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47733" y="6560640"/>
            <a:ext cx="1669467" cy="2545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fld id="{6FF59741-7650-A046-95B5-8D31235C52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65760" y="2492896"/>
            <a:ext cx="4062224" cy="401585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aseline="0">
                <a:latin typeface="Roboto Light"/>
                <a:cs typeface="Roboto Light"/>
              </a:defRPr>
            </a:lvl1pPr>
            <a:lvl2pPr>
              <a:defRPr sz="2000">
                <a:latin typeface="Roboto Light"/>
                <a:cs typeface="Roboto Light"/>
              </a:defRPr>
            </a:lvl2pPr>
            <a:lvl3pPr>
              <a:defRPr sz="2000">
                <a:latin typeface="Roboto Light"/>
                <a:cs typeface="Roboto Light"/>
              </a:defRPr>
            </a:lvl3pPr>
            <a:lvl4pPr>
              <a:defRPr sz="2000">
                <a:latin typeface="Roboto Light"/>
                <a:cs typeface="Roboto Light"/>
              </a:defRPr>
            </a:lvl4pPr>
            <a:lvl5pPr>
              <a:defRPr sz="2000">
                <a:latin typeface="Roboto Light"/>
                <a:cs typeface="Roboto Light"/>
              </a:defRPr>
            </a:lvl5pPr>
          </a:lstStyle>
          <a:p>
            <a:pPr lvl="0"/>
            <a:r>
              <a:rPr lang="en-US" dirty="0" smtClean="0"/>
              <a:t>Click to add text or images related to this report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67" y="295648"/>
            <a:ext cx="1886156" cy="15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5578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/ Workshop - Dev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1"/>
          <p:cNvSpPr>
            <a:spLocks noChangeShapeType="1"/>
          </p:cNvSpPr>
          <p:nvPr userDrawn="1"/>
        </p:nvSpPr>
        <p:spPr bwMode="auto">
          <a:xfrm>
            <a:off x="2921001" y="2"/>
            <a:ext cx="1588" cy="600075"/>
          </a:xfrm>
          <a:prstGeom prst="line">
            <a:avLst/>
          </a:prstGeom>
          <a:noFill/>
          <a:ln w="9525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dirty="0">
              <a:latin typeface="Roboto Light"/>
            </a:endParaRPr>
          </a:p>
        </p:txBody>
      </p:sp>
      <p:sp>
        <p:nvSpPr>
          <p:cNvPr id="6" name="Rectangle 2"/>
          <p:cNvSpPr>
            <a:spLocks/>
          </p:cNvSpPr>
          <p:nvPr userDrawn="1"/>
        </p:nvSpPr>
        <p:spPr bwMode="auto">
          <a:xfrm>
            <a:off x="3052763" y="203200"/>
            <a:ext cx="2974832" cy="184666"/>
          </a:xfrm>
          <a:prstGeom prst="rect">
            <a:avLst/>
          </a:prstGeom>
          <a:noFill/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200" dirty="0">
                <a:solidFill>
                  <a:srgbClr val="FFFFFF"/>
                </a:solidFill>
                <a:latin typeface="Roboto Light"/>
                <a:cs typeface="Roboto Light"/>
              </a:rPr>
              <a:t>Customer Experience Solutions. Delivered.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47733" y="6560640"/>
            <a:ext cx="1669467" cy="2545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fld id="{6FF59741-7650-A046-95B5-8D31235C52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-1509"/>
            <a:ext cx="9150350" cy="7619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627784" y="182563"/>
            <a:ext cx="6262216" cy="369887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>
                <a:solidFill>
                  <a:srgbClr val="E5DEDC"/>
                </a:solidFill>
                <a:latin typeface="Roboto Light"/>
                <a:cs typeface="Roboto Light"/>
              </a:defRPr>
            </a:lvl1pPr>
          </a:lstStyle>
          <a:p>
            <a:pPr lvl="0"/>
            <a:r>
              <a:rPr lang="en-US" dirty="0" smtClean="0"/>
              <a:t>Demo / Workshop Slide Title</a:t>
            </a:r>
            <a:endParaRPr lang="en-US" dirty="0"/>
          </a:p>
        </p:txBody>
      </p:sp>
      <p:pic>
        <p:nvPicPr>
          <p:cNvPr id="13" name="Picture 4" descr="iMac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737520"/>
            <a:ext cx="5143067" cy="4499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2321105" y="1958360"/>
            <a:ext cx="4699226" cy="2628381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100000"/>
              </a:lnSpc>
              <a:buNone/>
              <a:defRPr sz="2000" baseline="0">
                <a:solidFill>
                  <a:srgbClr val="9E9088"/>
                </a:solidFill>
                <a:latin typeface="Roboto Light"/>
                <a:cs typeface="Roboto Light"/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Click to insert an image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67" y="295648"/>
            <a:ext cx="1886156" cy="15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8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59741-7650-A046-95B5-8D31235C52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2921001" y="2"/>
            <a:ext cx="1588" cy="600075"/>
          </a:xfrm>
          <a:prstGeom prst="line">
            <a:avLst/>
          </a:prstGeom>
          <a:noFill/>
          <a:ln w="9525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dirty="0">
              <a:latin typeface="Roboto Light"/>
            </a:endParaRPr>
          </a:p>
        </p:txBody>
      </p:sp>
      <p:sp>
        <p:nvSpPr>
          <p:cNvPr id="5" name="Rectangle 2"/>
          <p:cNvSpPr>
            <a:spLocks/>
          </p:cNvSpPr>
          <p:nvPr userDrawn="1"/>
        </p:nvSpPr>
        <p:spPr bwMode="auto">
          <a:xfrm>
            <a:off x="3052763" y="203200"/>
            <a:ext cx="2974832" cy="184666"/>
          </a:xfrm>
          <a:prstGeom prst="rect">
            <a:avLst/>
          </a:prstGeom>
          <a:noFill/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200" dirty="0">
                <a:solidFill>
                  <a:srgbClr val="FFFFFF"/>
                </a:solidFill>
                <a:latin typeface="Roboto Light"/>
                <a:cs typeface="Roboto Light"/>
              </a:rPr>
              <a:t>Customer Experience Solutions. Delivered.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-1509"/>
            <a:ext cx="9150350" cy="7619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627784" y="182563"/>
            <a:ext cx="6262216" cy="369887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>
                <a:solidFill>
                  <a:srgbClr val="E5DEDC"/>
                </a:solidFill>
                <a:latin typeface="Roboto Light"/>
                <a:cs typeface="Roboto Light"/>
              </a:defRPr>
            </a:lvl1pPr>
          </a:lstStyle>
          <a:p>
            <a:pPr lvl="0"/>
            <a:r>
              <a:rPr lang="en-US" dirty="0" smtClean="0"/>
              <a:t>Demo Slide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67" y="295648"/>
            <a:ext cx="1886156" cy="155076"/>
          </a:xfrm>
          <a:prstGeom prst="rect">
            <a:avLst/>
          </a:prstGeom>
        </p:spPr>
      </p:pic>
      <p:sp>
        <p:nvSpPr>
          <p:cNvPr id="12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65760" y="1038225"/>
            <a:ext cx="7230576" cy="54705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aseline="0">
                <a:latin typeface="Roboto Light"/>
                <a:cs typeface="Roboto Light"/>
              </a:defRPr>
            </a:lvl1pPr>
            <a:lvl2pPr>
              <a:defRPr sz="2000">
                <a:latin typeface="Roboto Light"/>
                <a:cs typeface="Roboto Light"/>
              </a:defRPr>
            </a:lvl2pPr>
            <a:lvl3pPr>
              <a:defRPr sz="2000">
                <a:latin typeface="Roboto Light"/>
                <a:cs typeface="Roboto Light"/>
              </a:defRPr>
            </a:lvl3pPr>
            <a:lvl4pPr>
              <a:defRPr sz="2000">
                <a:latin typeface="Roboto Light"/>
                <a:cs typeface="Roboto Light"/>
              </a:defRPr>
            </a:lvl4pPr>
            <a:lvl5pPr>
              <a:defRPr sz="2000">
                <a:latin typeface="Roboto Light"/>
                <a:cs typeface="Roboto Light"/>
              </a:defRPr>
            </a:lvl5pPr>
          </a:lstStyle>
          <a:p>
            <a:pPr lvl="0"/>
            <a:r>
              <a:rPr lang="en-US" dirty="0" smtClean="0"/>
              <a:t>Click to add text or images related to this workshop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7889196" y="755227"/>
            <a:ext cx="907142" cy="1075328"/>
            <a:chOff x="5899666" y="1737520"/>
            <a:chExt cx="907142" cy="1075328"/>
          </a:xfrm>
        </p:grpSpPr>
        <p:sp>
          <p:nvSpPr>
            <p:cNvPr id="17" name="Rectangle 4"/>
            <p:cNvSpPr/>
            <p:nvPr/>
          </p:nvSpPr>
          <p:spPr>
            <a:xfrm>
              <a:off x="5899666" y="1737520"/>
              <a:ext cx="907142" cy="1075328"/>
            </a:xfrm>
            <a:custGeom>
              <a:avLst/>
              <a:gdLst>
                <a:gd name="connsiteX0" fmla="*/ 0 w 907142"/>
                <a:gd name="connsiteY0" fmla="*/ 0 h 979058"/>
                <a:gd name="connsiteX1" fmla="*/ 907142 w 907142"/>
                <a:gd name="connsiteY1" fmla="*/ 0 h 979058"/>
                <a:gd name="connsiteX2" fmla="*/ 907142 w 907142"/>
                <a:gd name="connsiteY2" fmla="*/ 979058 h 979058"/>
                <a:gd name="connsiteX3" fmla="*/ 0 w 907142"/>
                <a:gd name="connsiteY3" fmla="*/ 979058 h 979058"/>
                <a:gd name="connsiteX4" fmla="*/ 0 w 907142"/>
                <a:gd name="connsiteY4" fmla="*/ 0 h 979058"/>
                <a:gd name="connsiteX0" fmla="*/ 0 w 907142"/>
                <a:gd name="connsiteY0" fmla="*/ 0 h 979058"/>
                <a:gd name="connsiteX1" fmla="*/ 907142 w 907142"/>
                <a:gd name="connsiteY1" fmla="*/ 0 h 979058"/>
                <a:gd name="connsiteX2" fmla="*/ 907142 w 907142"/>
                <a:gd name="connsiteY2" fmla="*/ 979058 h 979058"/>
                <a:gd name="connsiteX3" fmla="*/ 9072 w 907142"/>
                <a:gd name="connsiteY3" fmla="*/ 833915 h 979058"/>
                <a:gd name="connsiteX4" fmla="*/ 0 w 907142"/>
                <a:gd name="connsiteY4" fmla="*/ 0 h 979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142" h="979058">
                  <a:moveTo>
                    <a:pt x="0" y="0"/>
                  </a:moveTo>
                  <a:lnTo>
                    <a:pt x="907142" y="0"/>
                  </a:lnTo>
                  <a:lnTo>
                    <a:pt x="907142" y="979058"/>
                  </a:lnTo>
                  <a:lnTo>
                    <a:pt x="9072" y="8339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 descr="eye-ic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0546" y="2087134"/>
              <a:ext cx="574806" cy="3075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82540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sho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59741-7650-A046-95B5-8D31235C52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2921001" y="2"/>
            <a:ext cx="1588" cy="600075"/>
          </a:xfrm>
          <a:prstGeom prst="line">
            <a:avLst/>
          </a:prstGeom>
          <a:noFill/>
          <a:ln w="9525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dirty="0">
              <a:latin typeface="Roboto Light"/>
            </a:endParaRPr>
          </a:p>
        </p:txBody>
      </p:sp>
      <p:sp>
        <p:nvSpPr>
          <p:cNvPr id="5" name="Rectangle 2"/>
          <p:cNvSpPr>
            <a:spLocks/>
          </p:cNvSpPr>
          <p:nvPr userDrawn="1"/>
        </p:nvSpPr>
        <p:spPr bwMode="auto">
          <a:xfrm>
            <a:off x="3052763" y="203200"/>
            <a:ext cx="2974832" cy="184666"/>
          </a:xfrm>
          <a:prstGeom prst="rect">
            <a:avLst/>
          </a:prstGeom>
          <a:noFill/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200" dirty="0">
                <a:solidFill>
                  <a:srgbClr val="FFFFFF"/>
                </a:solidFill>
                <a:latin typeface="Roboto Light"/>
                <a:cs typeface="Roboto Light"/>
              </a:rPr>
              <a:t>Customer Experience Solutions. Delivered.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-1509"/>
            <a:ext cx="9150350" cy="7619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627784" y="182563"/>
            <a:ext cx="6262216" cy="369887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>
                <a:solidFill>
                  <a:srgbClr val="E5DEDC"/>
                </a:solidFill>
                <a:latin typeface="Roboto Light"/>
                <a:cs typeface="Roboto Light"/>
              </a:defRPr>
            </a:lvl1pPr>
          </a:lstStyle>
          <a:p>
            <a:pPr lvl="0"/>
            <a:r>
              <a:rPr lang="en-US" dirty="0" smtClean="0"/>
              <a:t>Workshop Slide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67" y="295648"/>
            <a:ext cx="1886156" cy="155076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7889196" y="755227"/>
            <a:ext cx="907142" cy="1075328"/>
            <a:chOff x="5899666" y="1737520"/>
            <a:chExt cx="907142" cy="1075328"/>
          </a:xfrm>
        </p:grpSpPr>
        <p:sp>
          <p:nvSpPr>
            <p:cNvPr id="10" name="Rectangle 4"/>
            <p:cNvSpPr/>
            <p:nvPr/>
          </p:nvSpPr>
          <p:spPr>
            <a:xfrm>
              <a:off x="5899666" y="1737520"/>
              <a:ext cx="907142" cy="1075328"/>
            </a:xfrm>
            <a:custGeom>
              <a:avLst/>
              <a:gdLst>
                <a:gd name="connsiteX0" fmla="*/ 0 w 907142"/>
                <a:gd name="connsiteY0" fmla="*/ 0 h 979058"/>
                <a:gd name="connsiteX1" fmla="*/ 907142 w 907142"/>
                <a:gd name="connsiteY1" fmla="*/ 0 h 979058"/>
                <a:gd name="connsiteX2" fmla="*/ 907142 w 907142"/>
                <a:gd name="connsiteY2" fmla="*/ 979058 h 979058"/>
                <a:gd name="connsiteX3" fmla="*/ 0 w 907142"/>
                <a:gd name="connsiteY3" fmla="*/ 979058 h 979058"/>
                <a:gd name="connsiteX4" fmla="*/ 0 w 907142"/>
                <a:gd name="connsiteY4" fmla="*/ 0 h 979058"/>
                <a:gd name="connsiteX0" fmla="*/ 0 w 907142"/>
                <a:gd name="connsiteY0" fmla="*/ 0 h 979058"/>
                <a:gd name="connsiteX1" fmla="*/ 907142 w 907142"/>
                <a:gd name="connsiteY1" fmla="*/ 0 h 979058"/>
                <a:gd name="connsiteX2" fmla="*/ 907142 w 907142"/>
                <a:gd name="connsiteY2" fmla="*/ 979058 h 979058"/>
                <a:gd name="connsiteX3" fmla="*/ 9072 w 907142"/>
                <a:gd name="connsiteY3" fmla="*/ 833915 h 979058"/>
                <a:gd name="connsiteX4" fmla="*/ 0 w 907142"/>
                <a:gd name="connsiteY4" fmla="*/ 0 h 979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142" h="979058">
                  <a:moveTo>
                    <a:pt x="0" y="0"/>
                  </a:moveTo>
                  <a:lnTo>
                    <a:pt x="907142" y="0"/>
                  </a:lnTo>
                  <a:lnTo>
                    <a:pt x="907142" y="979058"/>
                  </a:lnTo>
                  <a:lnTo>
                    <a:pt x="9072" y="8339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worksh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536" y="1967632"/>
              <a:ext cx="504944" cy="504944"/>
            </a:xfrm>
            <a:prstGeom prst="rect">
              <a:avLst/>
            </a:prstGeom>
          </p:spPr>
        </p:pic>
      </p:grpSp>
      <p:sp>
        <p:nvSpPr>
          <p:cNvPr id="12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65760" y="1038225"/>
            <a:ext cx="7230576" cy="54705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aseline="0">
                <a:latin typeface="Roboto Light"/>
                <a:cs typeface="Roboto Light"/>
              </a:defRPr>
            </a:lvl1pPr>
            <a:lvl2pPr>
              <a:defRPr sz="2000">
                <a:latin typeface="Roboto Light"/>
                <a:cs typeface="Roboto Light"/>
              </a:defRPr>
            </a:lvl2pPr>
            <a:lvl3pPr>
              <a:defRPr sz="2000">
                <a:latin typeface="Roboto Light"/>
                <a:cs typeface="Roboto Light"/>
              </a:defRPr>
            </a:lvl3pPr>
            <a:lvl4pPr>
              <a:defRPr sz="2000">
                <a:latin typeface="Roboto Light"/>
                <a:cs typeface="Roboto Light"/>
              </a:defRPr>
            </a:lvl4pPr>
            <a:lvl5pPr>
              <a:defRPr sz="2000">
                <a:latin typeface="Roboto Light"/>
                <a:cs typeface="Roboto Light"/>
              </a:defRPr>
            </a:lvl5pPr>
          </a:lstStyle>
          <a:p>
            <a:pPr lvl="0"/>
            <a:r>
              <a:rPr lang="en-US" dirty="0" smtClean="0"/>
              <a:t>Click to add text or images related to this workshop</a:t>
            </a:r>
          </a:p>
        </p:txBody>
      </p:sp>
    </p:spTree>
    <p:extLst>
      <p:ext uri="{BB962C8B-B14F-4D97-AF65-F5344CB8AC3E}">
        <p14:creationId xmlns:p14="http://schemas.microsoft.com/office/powerpoint/2010/main" val="22489505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54160" cy="6868160"/>
          </a:xfrm>
          <a:prstGeom prst="rect">
            <a:avLst/>
          </a:prstGeom>
          <a:solidFill>
            <a:srgbClr val="332D2A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47733" y="6560640"/>
            <a:ext cx="1669467" cy="2545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fld id="{6FF59741-7650-A046-95B5-8D31235C52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3378344" y="1927880"/>
            <a:ext cx="24965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chemeClr val="tx2">
                    <a:lumMod val="10000"/>
                    <a:lumOff val="90000"/>
                  </a:schemeClr>
                </a:solidFill>
                <a:latin typeface="Roboto Light"/>
                <a:cs typeface="Roboto Light"/>
              </a:rPr>
              <a:t>Break</a:t>
            </a:r>
            <a:endParaRPr lang="en-US" sz="7200" dirty="0">
              <a:solidFill>
                <a:schemeClr val="tx2">
                  <a:lumMod val="10000"/>
                  <a:lumOff val="90000"/>
                </a:schemeClr>
              </a:solidFill>
              <a:latin typeface="Roboto Light"/>
              <a:cs typeface="Roboto Ligh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67" y="295648"/>
            <a:ext cx="1886156" cy="15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302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s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54160" cy="6868160"/>
          </a:xfrm>
          <a:prstGeom prst="rect">
            <a:avLst/>
          </a:prstGeom>
          <a:solidFill>
            <a:srgbClr val="332D2A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47733" y="6560640"/>
            <a:ext cx="1669467" cy="2545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fld id="{6FF59741-7650-A046-95B5-8D31235C52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57188" y="1927880"/>
            <a:ext cx="8439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tx2">
                    <a:lumMod val="10000"/>
                    <a:lumOff val="90000"/>
                  </a:schemeClr>
                </a:solidFill>
                <a:latin typeface="Roboto Light"/>
                <a:cs typeface="Roboto Light"/>
              </a:rPr>
              <a:t>Next Steps?</a:t>
            </a:r>
            <a:endParaRPr lang="en-US" sz="7200" dirty="0">
              <a:solidFill>
                <a:schemeClr val="tx2">
                  <a:lumMod val="10000"/>
                  <a:lumOff val="90000"/>
                </a:schemeClr>
              </a:solidFill>
              <a:latin typeface="Roboto Light"/>
              <a:cs typeface="Roboto Light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67" y="295648"/>
            <a:ext cx="1886156" cy="15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8344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54160" cy="6868160"/>
          </a:xfrm>
          <a:prstGeom prst="rect">
            <a:avLst/>
          </a:prstGeom>
          <a:solidFill>
            <a:srgbClr val="332D2A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47733" y="6560640"/>
            <a:ext cx="1669467" cy="2545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fld id="{6FF59741-7650-A046-95B5-8D31235C52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547788" y="5652060"/>
            <a:ext cx="348011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  <a:hlinkClick r:id="rId2"/>
              </a:rPr>
              <a:t>www.backbase.com</a:t>
            </a:r>
            <a:endParaRPr lang="en-US" sz="2300" dirty="0">
              <a:solidFill>
                <a:schemeClr val="tx1">
                  <a:lumMod val="50000"/>
                  <a:lumOff val="50000"/>
                </a:schemeClr>
              </a:solidFill>
              <a:latin typeface="Roboto Light"/>
              <a:cs typeface="Roboto Light"/>
            </a:endParaRPr>
          </a:p>
          <a:p>
            <a:r>
              <a:rPr lang="en-US" sz="2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  <a:hlinkClick r:id="rId3"/>
              </a:rPr>
              <a:t>sales-eu@backbase.com</a:t>
            </a:r>
            <a:r>
              <a:rPr lang="en-US" sz="2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 </a:t>
            </a:r>
            <a:endParaRPr lang="en-US" sz="2300" dirty="0">
              <a:solidFill>
                <a:schemeClr val="tx1">
                  <a:lumMod val="50000"/>
                  <a:lumOff val="50000"/>
                </a:schemeClr>
              </a:solidFill>
              <a:latin typeface="Roboto Light"/>
              <a:cs typeface="Roboto Light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4770440" y="5652060"/>
            <a:ext cx="404742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 Regular"/>
                <a:cs typeface="Roboto Regular"/>
              </a:rPr>
              <a:t>New </a:t>
            </a:r>
            <a:r>
              <a:rPr lang="en-US" sz="2300" b="0" dirty="0" smtClean="0">
                <a:solidFill>
                  <a:srgbClr val="9E9088"/>
                </a:solidFill>
                <a:latin typeface="Roboto Regular"/>
                <a:cs typeface="Roboto Regular"/>
              </a:rPr>
              <a:t>York:</a:t>
            </a:r>
            <a:r>
              <a:rPr lang="en-US" sz="23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 Regular"/>
                <a:cs typeface="Roboto Regular"/>
              </a:rPr>
              <a:t> </a:t>
            </a:r>
            <a:r>
              <a:rPr lang="en-US" sz="2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+1 646 478 7538</a:t>
            </a:r>
          </a:p>
          <a:p>
            <a:pPr algn="ctr"/>
            <a:r>
              <a:rPr lang="en-US" sz="23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 Regular"/>
                <a:cs typeface="Roboto Regular"/>
              </a:rPr>
              <a:t>Amsterdam: </a:t>
            </a:r>
            <a:r>
              <a:rPr lang="en-US" sz="2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+31 20 465 8888</a:t>
            </a:r>
            <a:endParaRPr lang="en-US" sz="2300" dirty="0">
              <a:solidFill>
                <a:schemeClr val="tx1">
                  <a:lumMod val="50000"/>
                  <a:lumOff val="50000"/>
                </a:schemeClr>
              </a:solidFill>
              <a:latin typeface="Roboto Light"/>
              <a:cs typeface="Roboto Ligh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67" y="295648"/>
            <a:ext cx="1886156" cy="155076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357188" y="1927880"/>
            <a:ext cx="8439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tx2">
                    <a:lumMod val="10000"/>
                    <a:lumOff val="90000"/>
                  </a:schemeClr>
                </a:solidFill>
                <a:latin typeface="Roboto Light"/>
                <a:cs typeface="Roboto Light"/>
              </a:rPr>
              <a:t>Thank you!</a:t>
            </a:r>
            <a:endParaRPr lang="en-US" sz="7200" dirty="0">
              <a:solidFill>
                <a:schemeClr val="tx2">
                  <a:lumMod val="10000"/>
                  <a:lumOff val="90000"/>
                </a:schemeClr>
              </a:solidFill>
              <a:latin typeface="Roboto Light"/>
              <a:cs typeface="Roboto Ligh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57188" y="3178175"/>
            <a:ext cx="8461375" cy="82688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00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pPr lvl="0"/>
            <a:r>
              <a:rPr lang="en-US" dirty="0" smtClean="0"/>
              <a:t>Author Name (Optional)</a:t>
            </a:r>
          </a:p>
          <a:p>
            <a:pPr lvl="0"/>
            <a:r>
              <a:rPr lang="en-US" dirty="0" err="1" smtClean="0"/>
              <a:t>author@backbase.com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34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(No Devic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7" t="-22" r="5786"/>
          <a:stretch/>
        </p:blipFill>
        <p:spPr>
          <a:xfrm>
            <a:off x="0" y="-1510"/>
            <a:ext cx="9154160" cy="688689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-10161" y="-1510"/>
            <a:ext cx="9163231" cy="2278381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900" b="1" dirty="0">
              <a:solidFill>
                <a:schemeClr val="bg1"/>
              </a:solidFill>
              <a:latin typeface="Roboto Ligh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67" y="295648"/>
            <a:ext cx="1886156" cy="155076"/>
          </a:xfrm>
          <a:prstGeom prst="rect">
            <a:avLst/>
          </a:prstGeom>
        </p:spPr>
      </p:pic>
      <p:sp>
        <p:nvSpPr>
          <p:cNvPr id="11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7188" y="675114"/>
            <a:ext cx="8535370" cy="923925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5400" baseline="0">
                <a:solidFill>
                  <a:schemeClr val="tx1">
                    <a:lumMod val="10000"/>
                    <a:lumOff val="90000"/>
                  </a:schemeClr>
                </a:solidFill>
                <a:latin typeface="Roboto Light"/>
                <a:cs typeface="Roboto Light"/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8" y="1465689"/>
            <a:ext cx="8535370" cy="461963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2400" baseline="0">
                <a:solidFill>
                  <a:schemeClr val="tx2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pPr lvl="0"/>
            <a:r>
              <a:rPr lang="en-US" dirty="0" smtClean="0"/>
              <a:t>Customer Name -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934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(No Devices) - Custom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50350" cy="6858000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100000"/>
              </a:lnSpc>
              <a:buNone/>
              <a:defRPr sz="2000" baseline="0">
                <a:solidFill>
                  <a:srgbClr val="9E9088"/>
                </a:solidFill>
                <a:latin typeface="Roboto Light"/>
                <a:cs typeface="Roboto Light"/>
              </a:defRPr>
            </a:lvl1pPr>
          </a:lstStyle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Click to insert an image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-10161" y="-1510"/>
            <a:ext cx="9163231" cy="2278381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900" b="1" dirty="0">
              <a:solidFill>
                <a:schemeClr val="bg1"/>
              </a:solidFill>
              <a:latin typeface="Roboto Light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67" y="295648"/>
            <a:ext cx="1886156" cy="155076"/>
          </a:xfrm>
          <a:prstGeom prst="rect">
            <a:avLst/>
          </a:prstGeom>
        </p:spPr>
      </p:pic>
      <p:sp>
        <p:nvSpPr>
          <p:cNvPr id="13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7188" y="675114"/>
            <a:ext cx="8535370" cy="923925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5400" baseline="0">
                <a:solidFill>
                  <a:schemeClr val="tx1">
                    <a:lumMod val="10000"/>
                    <a:lumOff val="90000"/>
                  </a:schemeClr>
                </a:solidFill>
                <a:latin typeface="Roboto Light"/>
                <a:cs typeface="Roboto Light"/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8" y="1465689"/>
            <a:ext cx="8535370" cy="461963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2400" baseline="0">
                <a:solidFill>
                  <a:schemeClr val="tx2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pPr lvl="0"/>
            <a:r>
              <a:rPr lang="en-US" dirty="0" smtClean="0"/>
              <a:t>Customer Name -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295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ves /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54160" cy="6868160"/>
          </a:xfrm>
          <a:prstGeom prst="rect">
            <a:avLst/>
          </a:prstGeom>
          <a:solidFill>
            <a:srgbClr val="332D2A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627784" y="182563"/>
            <a:ext cx="6262216" cy="369887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>
                <a:solidFill>
                  <a:schemeClr val="tx2">
                    <a:lumMod val="10000"/>
                    <a:lumOff val="90000"/>
                  </a:schemeClr>
                </a:solidFill>
                <a:latin typeface="Roboto Light"/>
                <a:cs typeface="Roboto Light"/>
              </a:defRPr>
            </a:lvl1pPr>
          </a:lstStyle>
          <a:p>
            <a:pPr lvl="0"/>
            <a:r>
              <a:rPr lang="en-US" dirty="0" smtClean="0"/>
              <a:t>Objectives Slide Title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47733" y="6560640"/>
            <a:ext cx="1669467" cy="2545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fld id="{6FF59741-7650-A046-95B5-8D31235C52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539552" y="1109664"/>
            <a:ext cx="8350448" cy="5400674"/>
          </a:xfrm>
          <a:prstGeom prst="rect">
            <a:avLst/>
          </a:prstGeom>
        </p:spPr>
        <p:txBody>
          <a:bodyPr vert="horz"/>
          <a:lstStyle>
            <a:lvl1pPr marL="514350" indent="-514350">
              <a:buFont typeface="+mj-lt"/>
              <a:buAutoNum type="arabicPeriod"/>
              <a:defRPr sz="4000">
                <a:solidFill>
                  <a:schemeClr val="tx1">
                    <a:lumMod val="10000"/>
                    <a:lumOff val="90000"/>
                  </a:schemeClr>
                </a:solidFill>
                <a:latin typeface="Roboto Thin"/>
                <a:cs typeface="Roboto Thin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 dirty="0" smtClean="0"/>
          </a:p>
          <a:p>
            <a:pPr lvl="0"/>
            <a:r>
              <a:rPr lang="en-US" dirty="0" smtClean="0"/>
              <a:t>Item first</a:t>
            </a:r>
          </a:p>
          <a:p>
            <a:pPr lvl="0"/>
            <a:r>
              <a:rPr lang="en-US" dirty="0" smtClean="0"/>
              <a:t>Item second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67" y="295648"/>
            <a:ext cx="1886156" cy="15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35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-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7" t="-22" r="5786"/>
          <a:stretch/>
        </p:blipFill>
        <p:spPr>
          <a:xfrm>
            <a:off x="0" y="-1510"/>
            <a:ext cx="9154160" cy="688689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59741-7650-A046-95B5-8D31235C52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 rot="10800000" flipV="1">
            <a:off x="-10160" y="3473235"/>
            <a:ext cx="9174480" cy="1613888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</a:endParaRPr>
          </a:p>
        </p:txBody>
      </p:sp>
      <p:pic>
        <p:nvPicPr>
          <p:cNvPr id="11" name="Picture 10" descr="Untitled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88" y="287861"/>
            <a:ext cx="1870948" cy="153826"/>
          </a:xfrm>
          <a:prstGeom prst="rect">
            <a:avLst/>
          </a:prstGeom>
        </p:spPr>
      </p:pic>
      <p:sp>
        <p:nvSpPr>
          <p:cNvPr id="14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3411" y="3726103"/>
            <a:ext cx="8535370" cy="72008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3600" baseline="0">
                <a:solidFill>
                  <a:schemeClr val="tx1">
                    <a:lumMod val="10000"/>
                    <a:lumOff val="90000"/>
                  </a:schemeClr>
                </a:solidFill>
                <a:latin typeface="Roboto Light"/>
                <a:cs typeface="Roboto Light"/>
              </a:defRPr>
            </a:lvl1pPr>
          </a:lstStyle>
          <a:p>
            <a:pPr lvl="0"/>
            <a:r>
              <a:rPr lang="en-US" dirty="0" smtClean="0"/>
              <a:t>Section Cover Title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32599" y="4451992"/>
            <a:ext cx="8535370" cy="461963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chemeClr val="tx2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pPr lvl="0"/>
            <a:r>
              <a:rPr lang="en-US" dirty="0" smtClean="0"/>
              <a:t>Section Cover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580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-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tock_000020433245Large BLURRY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5" t="11807" r="11976" b="-27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59741-7650-A046-95B5-8D31235C52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 rot="10800000" flipV="1">
            <a:off x="-10160" y="3473235"/>
            <a:ext cx="9174480" cy="1613888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</a:endParaRPr>
          </a:p>
        </p:txBody>
      </p:sp>
      <p:pic>
        <p:nvPicPr>
          <p:cNvPr id="8" name="Picture 7" descr="Untitled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88" y="287861"/>
            <a:ext cx="1870948" cy="153826"/>
          </a:xfrm>
          <a:prstGeom prst="rect">
            <a:avLst/>
          </a:prstGeom>
        </p:spPr>
      </p:pic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3411" y="3726103"/>
            <a:ext cx="8535370" cy="72008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3600" baseline="0">
                <a:solidFill>
                  <a:schemeClr val="tx1">
                    <a:lumMod val="10000"/>
                    <a:lumOff val="90000"/>
                  </a:schemeClr>
                </a:solidFill>
                <a:latin typeface="Roboto Light"/>
                <a:cs typeface="Roboto Light"/>
              </a:defRPr>
            </a:lvl1pPr>
          </a:lstStyle>
          <a:p>
            <a:pPr lvl="0"/>
            <a:r>
              <a:rPr lang="en-US" dirty="0" smtClean="0"/>
              <a:t>Section Cover Title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32599" y="4451992"/>
            <a:ext cx="8535370" cy="461963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chemeClr val="tx2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pPr lvl="0"/>
            <a:r>
              <a:rPr lang="en-US" dirty="0" smtClean="0"/>
              <a:t>Section Cover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190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-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5" t="6793" r="12357" b="124"/>
          <a:stretch/>
        </p:blipFill>
        <p:spPr>
          <a:xfrm>
            <a:off x="0" y="0"/>
            <a:ext cx="9144000" cy="688538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59741-7650-A046-95B5-8D31235C52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Untitled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88" y="287861"/>
            <a:ext cx="1870948" cy="153826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 rot="10800000" flipV="1">
            <a:off x="-10160" y="3473235"/>
            <a:ext cx="9174480" cy="1613888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</a:endParaRP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3411" y="3726103"/>
            <a:ext cx="8535370" cy="72008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3600" baseline="0">
                <a:solidFill>
                  <a:schemeClr val="tx1">
                    <a:lumMod val="10000"/>
                    <a:lumOff val="90000"/>
                  </a:schemeClr>
                </a:solidFill>
                <a:latin typeface="Roboto Light"/>
                <a:cs typeface="Roboto Light"/>
              </a:defRPr>
            </a:lvl1pPr>
          </a:lstStyle>
          <a:p>
            <a:pPr lvl="0"/>
            <a:r>
              <a:rPr lang="en-US" dirty="0" smtClean="0"/>
              <a:t>Section Cover Title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32599" y="4451992"/>
            <a:ext cx="8535370" cy="461963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>
                <a:solidFill>
                  <a:schemeClr val="tx2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pPr lvl="0"/>
            <a:r>
              <a:rPr lang="en-US" dirty="0" smtClean="0"/>
              <a:t>Section Cover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580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- Custom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50350" cy="6858000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100000"/>
              </a:lnSpc>
              <a:buNone/>
              <a:defRPr sz="2000" baseline="0">
                <a:solidFill>
                  <a:srgbClr val="9E9088"/>
                </a:solidFill>
                <a:latin typeface="Roboto Light"/>
                <a:cs typeface="Roboto Light"/>
              </a:defRPr>
            </a:lvl1pPr>
          </a:lstStyle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Click to insert an image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47733" y="6560640"/>
            <a:ext cx="1669467" cy="2545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25000"/>
                    <a:lumOff val="75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fld id="{6FF59741-7650-A046-95B5-8D31235C520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642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theme" Target="../theme/theme1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>
            <a:off x="3797300" y="3340100"/>
            <a:ext cx="1536700" cy="177800"/>
          </a:xfrm>
          <a:prstGeom prst="rect">
            <a:avLst/>
          </a:prstGeom>
        </p:spPr>
      </p:pic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47733" y="6560640"/>
            <a:ext cx="1669467" cy="2545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fld id="{6FF59741-7650-A046-95B5-8D31235C520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417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10" r:id="rId2"/>
    <p:sldLayoutId id="2147483711" r:id="rId3"/>
    <p:sldLayoutId id="2147483722" r:id="rId4"/>
    <p:sldLayoutId id="2147483702" r:id="rId5"/>
    <p:sldLayoutId id="2147483724" r:id="rId6"/>
    <p:sldLayoutId id="2147483723" r:id="rId7"/>
    <p:sldLayoutId id="2147483725" r:id="rId8"/>
    <p:sldLayoutId id="2147483703" r:id="rId9"/>
    <p:sldLayoutId id="2147483676" r:id="rId10"/>
    <p:sldLayoutId id="2147483652" r:id="rId11"/>
    <p:sldLayoutId id="2147483726" r:id="rId12"/>
    <p:sldLayoutId id="2147483727" r:id="rId13"/>
    <p:sldLayoutId id="2147483700" r:id="rId14"/>
    <p:sldLayoutId id="2147483705" r:id="rId15"/>
    <p:sldLayoutId id="2147483708" r:id="rId16"/>
    <p:sldLayoutId id="2147483714" r:id="rId17"/>
    <p:sldLayoutId id="2147483712" r:id="rId18"/>
    <p:sldLayoutId id="2147483713" r:id="rId19"/>
    <p:sldLayoutId id="2147483707" r:id="rId20"/>
    <p:sldLayoutId id="2147483719" r:id="rId21"/>
    <p:sldLayoutId id="2147483721" r:id="rId22"/>
    <p:sldLayoutId id="2147483720" r:id="rId23"/>
    <p:sldLayoutId id="2147483715" r:id="rId24"/>
    <p:sldLayoutId id="2147483716" r:id="rId25"/>
    <p:sldLayoutId id="2147483717" r:id="rId26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jpg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Focus Area: Foundation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Portal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18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59741-7650-A046-95B5-8D31235C520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ea typeface="ＭＳ Ｐゴシック" charset="0"/>
                <a:sym typeface="Arial" charset="0"/>
              </a:rPr>
              <a:t>Exercise: Create a Widget with bb-cli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365760" y="1038225"/>
            <a:ext cx="7374592" cy="5470525"/>
          </a:xfrm>
        </p:spPr>
        <p:txBody>
          <a:bodyPr/>
          <a:lstStyle/>
          <a:p>
            <a:r>
              <a:rPr lang="en-US" sz="2400" dirty="0" smtClean="0"/>
              <a:t>Creating your first widget using </a:t>
            </a:r>
            <a:r>
              <a:rPr lang="en-US" sz="2400" b="1" dirty="0" smtClean="0">
                <a:solidFill>
                  <a:srgbClr val="FF0000"/>
                </a:solidFill>
              </a:rPr>
              <a:t>Widget Collection 2.x</a:t>
            </a:r>
          </a:p>
          <a:p>
            <a:endParaRPr lang="en-US" dirty="0"/>
          </a:p>
          <a:p>
            <a:r>
              <a:rPr lang="en-US" dirty="0" smtClean="0"/>
              <a:t>Using the command bb-generate, you can scaffold a variety of items, like widgets and containers.</a:t>
            </a:r>
          </a:p>
          <a:p>
            <a:endParaRPr lang="en-US" dirty="0"/>
          </a:p>
          <a:p>
            <a:r>
              <a:rPr lang="en-US" dirty="0" smtClean="0"/>
              <a:t>Format:</a:t>
            </a:r>
          </a:p>
          <a:p>
            <a:r>
              <a:rPr lang="en-US" i="1" dirty="0"/>
              <a:t>	</a:t>
            </a:r>
            <a:r>
              <a:rPr lang="en-US" i="1" dirty="0" smtClean="0"/>
              <a:t>bb-generate &lt;template&gt;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Example:</a:t>
            </a:r>
          </a:p>
          <a:p>
            <a:r>
              <a:rPr lang="en-US" i="1" dirty="0"/>
              <a:t>	</a:t>
            </a:r>
            <a:r>
              <a:rPr lang="en-US" i="1" dirty="0" smtClean="0"/>
              <a:t>bb-generate widget ng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Will generate a new subfolder containing all widget </a:t>
            </a:r>
          </a:p>
          <a:p>
            <a:r>
              <a:rPr lang="en-US" dirty="0"/>
              <a:t> </a:t>
            </a:r>
            <a:r>
              <a:rPr lang="en-US" dirty="0" smtClean="0"/>
              <a:t>      resources (html, JS, and model descriptor).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205514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iStock_000014752176Medium.jpg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1" r="5721"/>
          <a:stretch>
            <a:fillRect/>
          </a:stretch>
        </p:blipFill>
        <p:spPr/>
      </p:pic>
      <p:sp>
        <p:nvSpPr>
          <p:cNvPr id="10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F59741-7650-A046-95B5-8D31235C520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 rot="10800000" flipV="1">
            <a:off x="-10160" y="3473235"/>
            <a:ext cx="9174480" cy="1613888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4800" y="3725999"/>
            <a:ext cx="853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E5DEDC"/>
                </a:solidFill>
                <a:latin typeface="Roboto Light"/>
                <a:cs typeface="Roboto Light"/>
              </a:rPr>
              <a:t>Packaging and Importing Items</a:t>
            </a:r>
          </a:p>
        </p:txBody>
      </p:sp>
      <p:pic>
        <p:nvPicPr>
          <p:cNvPr id="7" name="Picture 6" descr="Untitled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88" y="287861"/>
            <a:ext cx="1870948" cy="153826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/>
        </p:nvSpPr>
        <p:spPr>
          <a:xfrm>
            <a:off x="331200" y="4453200"/>
            <a:ext cx="8535370" cy="461963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800" kern="1200" baseline="0">
                <a:solidFill>
                  <a:schemeClr val="tx2">
                    <a:lumMod val="50000"/>
                    <a:lumOff val="50000"/>
                  </a:schemeClr>
                </a:solidFill>
                <a:latin typeface="Roboto Light"/>
                <a:ea typeface="+mn-ea"/>
                <a:cs typeface="Roboto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Portal Tools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44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Packaging a catalog item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323528" y="2420888"/>
            <a:ext cx="5904656" cy="245224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 </a:t>
            </a:r>
            <a:r>
              <a:rPr lang="en-US" dirty="0" smtClean="0"/>
              <a:t>catalog item is packaged in a </a:t>
            </a:r>
            <a:r>
              <a:rPr lang="en-US" dirty="0"/>
              <a:t>zip </a:t>
            </a:r>
            <a:r>
              <a:rPr lang="en-US" dirty="0" smtClean="0"/>
              <a:t>file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All items have a descriptor (model.xml)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The descriptor </a:t>
            </a:r>
            <a:r>
              <a:rPr lang="en-US" dirty="0"/>
              <a:t>specifies the </a:t>
            </a:r>
            <a:r>
              <a:rPr lang="en-US" b="1" dirty="0" smtClean="0">
                <a:solidFill>
                  <a:srgbClr val="FF0000"/>
                </a:solidFill>
              </a:rPr>
              <a:t>Object Model</a:t>
            </a:r>
            <a:r>
              <a:rPr lang="en-US" dirty="0"/>
              <a:t> </a:t>
            </a:r>
            <a:r>
              <a:rPr lang="en-US" dirty="0" smtClean="0"/>
              <a:t>of the item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F59741-7650-A046-95B5-8D31235C520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304" y="2256028"/>
            <a:ext cx="2184152" cy="31171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5616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Import Items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357188" y="1120775"/>
            <a:ext cx="8439150" cy="4972521"/>
          </a:xfrm>
        </p:spPr>
        <p:txBody>
          <a:bodyPr/>
          <a:lstStyle/>
          <a:p>
            <a:r>
              <a:rPr lang="en-US" dirty="0" smtClean="0"/>
              <a:t>Using CXP Manager: </a:t>
            </a:r>
          </a:p>
          <a:p>
            <a:pPr lvl="1"/>
            <a:r>
              <a:rPr lang="en-US" dirty="0" smtClean="0"/>
              <a:t>Create a zip file containing your resources</a:t>
            </a:r>
          </a:p>
          <a:p>
            <a:pPr lvl="2"/>
            <a:r>
              <a:rPr lang="en-US" dirty="0" smtClean="0"/>
              <a:t>The </a:t>
            </a:r>
            <a:r>
              <a:rPr lang="en-US" i="1" dirty="0" smtClean="0"/>
              <a:t>model.xml</a:t>
            </a:r>
            <a:r>
              <a:rPr lang="en-US" dirty="0"/>
              <a:t> </a:t>
            </a:r>
            <a:r>
              <a:rPr lang="en-US" dirty="0" smtClean="0"/>
              <a:t>descriptor must be at the root of your archive</a:t>
            </a:r>
          </a:p>
          <a:p>
            <a:pPr lvl="1"/>
            <a:r>
              <a:rPr lang="en-US" dirty="0" smtClean="0"/>
              <a:t>Click on the                    button in the top left corner of the </a:t>
            </a:r>
            <a:r>
              <a:rPr lang="en-US" i="1" dirty="0" smtClean="0"/>
              <a:t>Enterprise Catalog </a:t>
            </a:r>
            <a:r>
              <a:rPr lang="en-US" dirty="0" smtClean="0"/>
              <a:t>interface </a:t>
            </a:r>
            <a:endParaRPr lang="en-US" i="1" dirty="0" smtClean="0"/>
          </a:p>
          <a:p>
            <a:pPr lvl="1"/>
            <a:r>
              <a:rPr lang="en-US" dirty="0"/>
              <a:t>D</a:t>
            </a:r>
            <a:r>
              <a:rPr lang="en-US" dirty="0" smtClean="0"/>
              <a:t>rag &amp; drop your zip file onto the file area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Using the command line tool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F59741-7650-A046-95B5-8D31235C520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 descr="import-bt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249150"/>
            <a:ext cx="1080120" cy="43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38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59741-7650-A046-95B5-8D31235C520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ea typeface="ＭＳ Ｐゴシック" charset="0"/>
                <a:sym typeface="Arial" charset="0"/>
              </a:rPr>
              <a:t>Exercise: Importing Widgets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365760" y="1038225"/>
            <a:ext cx="7230576" cy="5470525"/>
          </a:xfrm>
        </p:spPr>
        <p:txBody>
          <a:bodyPr/>
          <a:lstStyle/>
          <a:p>
            <a:r>
              <a:rPr lang="en-US" sz="2400" dirty="0" smtClean="0"/>
              <a:t>Importing your widget using </a:t>
            </a:r>
            <a:r>
              <a:rPr lang="en-US" sz="2400" b="1" dirty="0" smtClean="0">
                <a:solidFill>
                  <a:srgbClr val="FF0000"/>
                </a:solidFill>
              </a:rPr>
              <a:t>Launchpad</a:t>
            </a:r>
          </a:p>
          <a:p>
            <a:endParaRPr lang="en-US" dirty="0"/>
          </a:p>
          <a:p>
            <a:r>
              <a:rPr lang="en-US" dirty="0" smtClean="0"/>
              <a:t>Format</a:t>
            </a:r>
            <a:r>
              <a:rPr lang="en-US" dirty="0"/>
              <a:t>:</a:t>
            </a:r>
          </a:p>
          <a:p>
            <a:r>
              <a:rPr lang="en-US" i="1" dirty="0"/>
              <a:t>	bb </a:t>
            </a:r>
            <a:r>
              <a:rPr lang="en-US" i="1" dirty="0" smtClean="0"/>
              <a:t>import-item [options]</a:t>
            </a:r>
            <a:endParaRPr lang="en-US" i="1" dirty="0"/>
          </a:p>
          <a:p>
            <a:endParaRPr lang="en-US" dirty="0"/>
          </a:p>
          <a:p>
            <a:r>
              <a:rPr lang="en-US" dirty="0" smtClean="0"/>
              <a:t>Examples:</a:t>
            </a:r>
            <a:endParaRPr lang="en-US" dirty="0"/>
          </a:p>
          <a:p>
            <a:r>
              <a:rPr lang="en-US" i="1" dirty="0"/>
              <a:t>	bb </a:t>
            </a:r>
            <a:r>
              <a:rPr lang="en-US" i="1" dirty="0" smtClean="0"/>
              <a:t>import-item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smtClean="0"/>
              <a:t>	Will import the item into the enterprise catalog</a:t>
            </a:r>
          </a:p>
          <a:p>
            <a:endParaRPr lang="en-US" dirty="0"/>
          </a:p>
          <a:p>
            <a:r>
              <a:rPr lang="en-US" i="1" dirty="0" smtClean="0"/>
              <a:t>	bb-import-item –W</a:t>
            </a:r>
          </a:p>
          <a:p>
            <a:r>
              <a:rPr lang="en-US" dirty="0"/>
              <a:t>		</a:t>
            </a:r>
            <a:r>
              <a:rPr lang="en-US" dirty="0" smtClean="0"/>
              <a:t>Auto-import option, watching </a:t>
            </a:r>
            <a:r>
              <a:rPr lang="en-US" dirty="0"/>
              <a:t>for file </a:t>
            </a:r>
            <a:r>
              <a:rPr lang="en-US" dirty="0" smtClean="0"/>
              <a:t>changes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9930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59741-7650-A046-95B5-8D31235C520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ea typeface="ＭＳ Ｐゴシック" charset="0"/>
                <a:sym typeface="Arial" charset="0"/>
              </a:rPr>
              <a:t>Exercise: Importing Widgets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365760" y="1038225"/>
            <a:ext cx="7374592" cy="5470525"/>
          </a:xfrm>
        </p:spPr>
        <p:txBody>
          <a:bodyPr/>
          <a:lstStyle/>
          <a:p>
            <a:r>
              <a:rPr lang="en-US" sz="2400" dirty="0" smtClean="0"/>
              <a:t>Importing your widget using </a:t>
            </a:r>
            <a:r>
              <a:rPr lang="en-US" sz="2400" b="1" dirty="0" smtClean="0">
                <a:solidFill>
                  <a:srgbClr val="FF0000"/>
                </a:solidFill>
              </a:rPr>
              <a:t>Widget Collection 2.x</a:t>
            </a:r>
          </a:p>
          <a:p>
            <a:endParaRPr lang="en-US" dirty="0"/>
          </a:p>
          <a:p>
            <a:r>
              <a:rPr lang="en-US" dirty="0" smtClean="0"/>
              <a:t>Format</a:t>
            </a:r>
            <a:r>
              <a:rPr lang="en-US" dirty="0"/>
              <a:t>:</a:t>
            </a:r>
          </a:p>
          <a:p>
            <a:r>
              <a:rPr lang="en-US" i="1" dirty="0" smtClean="0"/>
              <a:t>	bb-package [folder]</a:t>
            </a:r>
          </a:p>
          <a:p>
            <a:r>
              <a:rPr lang="en-US" i="1" dirty="0"/>
              <a:t>	</a:t>
            </a:r>
            <a:r>
              <a:rPr lang="en-US" i="1" dirty="0" smtClean="0"/>
              <a:t>bb-import [package zip file]</a:t>
            </a:r>
            <a:endParaRPr lang="en-US" i="1" dirty="0"/>
          </a:p>
          <a:p>
            <a:endParaRPr lang="en-US" dirty="0"/>
          </a:p>
          <a:p>
            <a:r>
              <a:rPr lang="en-US" dirty="0" smtClean="0"/>
              <a:t>Examples:</a:t>
            </a:r>
            <a:endParaRPr lang="en-US" dirty="0"/>
          </a:p>
          <a:p>
            <a:r>
              <a:rPr lang="en-US" i="1" dirty="0"/>
              <a:t>	</a:t>
            </a:r>
            <a:r>
              <a:rPr lang="en-US" i="1" dirty="0" smtClean="0"/>
              <a:t>bb-package .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smtClean="0"/>
              <a:t>	Will package all of the items in the current folder</a:t>
            </a:r>
          </a:p>
          <a:p>
            <a:endParaRPr lang="en-US" dirty="0"/>
          </a:p>
          <a:p>
            <a:r>
              <a:rPr lang="en-US" dirty="0" smtClean="0"/>
              <a:t>	bb-import </a:t>
            </a:r>
            <a:r>
              <a:rPr lang="en-US" dirty="0" err="1" smtClean="0"/>
              <a:t>package.zip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Will import the </a:t>
            </a:r>
            <a:r>
              <a:rPr lang="en-US" dirty="0" err="1" smtClean="0"/>
              <a:t>package.zip</a:t>
            </a:r>
            <a:r>
              <a:rPr lang="en-US" dirty="0" smtClean="0"/>
              <a:t> file into CXP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811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59741-7650-A046-95B5-8D31235C520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Exporting and Importing Portals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Portal Tools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6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Exporting/Importing of Portals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NL" dirty="0"/>
              <a:t>Portals can be exported from one CXP environment and imported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 smtClean="0"/>
              <a:t>another</a:t>
            </a:r>
            <a:endParaRPr lang="nl-NL" dirty="0"/>
          </a:p>
          <a:p>
            <a:r>
              <a:rPr lang="nl-NL" dirty="0" smtClean="0"/>
              <a:t>What is exported?</a:t>
            </a:r>
          </a:p>
          <a:p>
            <a:pPr lvl="1"/>
            <a:r>
              <a:rPr lang="nl-NL" dirty="0" smtClean="0"/>
              <a:t>The </a:t>
            </a:r>
            <a:r>
              <a:rPr lang="nl-NL" dirty="0"/>
              <a:t>entire portal structure (e.g. </a:t>
            </a:r>
            <a:r>
              <a:rPr lang="nl-NL" dirty="0" smtClean="0"/>
              <a:t>pages</a:t>
            </a:r>
            <a:r>
              <a:rPr lang="nl-NL" dirty="0"/>
              <a:t>, containers, widgets, external links, headers, aliases, etc</a:t>
            </a:r>
            <a:r>
              <a:rPr lang="nl-NL" dirty="0" smtClean="0"/>
              <a:t>...)</a:t>
            </a:r>
          </a:p>
          <a:p>
            <a:pPr lvl="1"/>
            <a:r>
              <a:rPr lang="nl-NL" dirty="0" smtClean="0"/>
              <a:t>Content items</a:t>
            </a:r>
            <a:endParaRPr lang="nl-NL" dirty="0"/>
          </a:p>
          <a:p>
            <a:r>
              <a:rPr lang="nl-NL" dirty="0" smtClean="0"/>
              <a:t>What is not exported?</a:t>
            </a:r>
          </a:p>
          <a:p>
            <a:pPr lvl="1"/>
            <a:r>
              <a:rPr lang="nl-NL" dirty="0" smtClean="0"/>
              <a:t>JSP/SOY </a:t>
            </a:r>
            <a:r>
              <a:rPr lang="nl-NL" dirty="0"/>
              <a:t>templates, widget chrome templates, widget </a:t>
            </a:r>
            <a:r>
              <a:rPr lang="nl-NL" dirty="0" smtClean="0"/>
              <a:t>definitions, </a:t>
            </a:r>
            <a:r>
              <a:rPr lang="nl-NL" dirty="0"/>
              <a:t>JavaScript, and CSS </a:t>
            </a:r>
            <a:r>
              <a:rPr lang="nl-NL" dirty="0" smtClean="0"/>
              <a:t>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F59741-7650-A046-95B5-8D31235C520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21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Exporting/Importing of Portals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357188" y="2272903"/>
            <a:ext cx="8439150" cy="508025"/>
          </a:xfrm>
        </p:spPr>
        <p:txBody>
          <a:bodyPr/>
          <a:lstStyle/>
          <a:p>
            <a:pPr marL="0" indent="0" algn="ctr">
              <a:buNone/>
            </a:pPr>
            <a:r>
              <a:rPr lang="nl-NL" dirty="0" smtClean="0"/>
              <a:t>Interfaces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F59741-7650-A046-95B5-8D31235C520E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852936"/>
            <a:ext cx="2705397" cy="1800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/>
          <p:cNvSpPr/>
          <p:nvPr/>
        </p:nvSpPr>
        <p:spPr bwMode="auto">
          <a:xfrm>
            <a:off x="6208339" y="2924944"/>
            <a:ext cx="2681661" cy="1728192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Roboto Light"/>
              </a:rPr>
              <a:t>$&gt;</a:t>
            </a:r>
            <a:endParaRPr lang="en-US" sz="2400" b="1" dirty="0">
              <a:solidFill>
                <a:schemeClr val="bg1"/>
              </a:solidFill>
              <a:latin typeface="Roboto Light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235932" y="2924944"/>
            <a:ext cx="2681661" cy="1728192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smtClean="0">
                <a:solidFill>
                  <a:schemeClr val="bg1"/>
                </a:solidFill>
                <a:latin typeface="Roboto Light"/>
              </a:rPr>
              <a:t>{ REST }</a:t>
            </a:r>
            <a:endParaRPr lang="en-US" sz="2400" dirty="0">
              <a:solidFill>
                <a:schemeClr val="bg1"/>
              </a:solidFill>
              <a:latin typeface="Roboto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0902" y="4725144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Roboto Light"/>
                <a:cs typeface="Roboto Light"/>
              </a:rPr>
              <a:t>CXP Manager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32074" y="4725144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Roboto Light"/>
                <a:cs typeface="Roboto Light"/>
              </a:rPr>
              <a:t>Command </a:t>
            </a:r>
            <a:r>
              <a:rPr lang="en-US" b="1" dirty="0" smtClean="0">
                <a:latin typeface="Roboto Light"/>
                <a:cs typeface="Roboto Light"/>
              </a:rPr>
              <a:t>Line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01123" y="4725144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Roboto Light"/>
                <a:cs typeface="Roboto Light"/>
              </a:rPr>
              <a:t>REST API</a:t>
            </a:r>
          </a:p>
        </p:txBody>
      </p:sp>
    </p:spTree>
    <p:extLst>
      <p:ext uri="{BB962C8B-B14F-4D97-AF65-F5344CB8AC3E}">
        <p14:creationId xmlns:p14="http://schemas.microsoft.com/office/powerpoint/2010/main" val="184108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Exporting process</a:t>
            </a:r>
            <a:endParaRPr lang="en-US" dirty="0"/>
          </a:p>
        </p:txBody>
      </p:sp>
      <p:sp>
        <p:nvSpPr>
          <p:cNvPr id="101" name="Rounded Rectangle 100"/>
          <p:cNvSpPr/>
          <p:nvPr/>
        </p:nvSpPr>
        <p:spPr bwMode="auto">
          <a:xfrm>
            <a:off x="800947" y="2463424"/>
            <a:ext cx="186262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b="1" dirty="0" smtClean="0">
                <a:latin typeface="Roboto Light"/>
              </a:rPr>
              <a:t>Export Portal Model</a:t>
            </a:r>
            <a:endParaRPr lang="en-US" sz="1400" b="1" dirty="0">
              <a:latin typeface="Roboto Light"/>
            </a:endParaRPr>
          </a:p>
        </p:txBody>
      </p:sp>
      <p:sp>
        <p:nvSpPr>
          <p:cNvPr id="102" name="Rounded Rectangle 101"/>
          <p:cNvSpPr/>
          <p:nvPr/>
        </p:nvSpPr>
        <p:spPr bwMode="auto">
          <a:xfrm>
            <a:off x="800947" y="3861048"/>
            <a:ext cx="186262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b="1" dirty="0" smtClean="0">
                <a:latin typeface="Roboto Light"/>
              </a:rPr>
              <a:t>Export Portal Archive</a:t>
            </a:r>
            <a:endParaRPr lang="en-US" sz="1400" b="1" dirty="0">
              <a:latin typeface="Roboto Light"/>
            </a:endParaRPr>
          </a:p>
        </p:txBody>
      </p:sp>
      <p:cxnSp>
        <p:nvCxnSpPr>
          <p:cNvPr id="111" name="Straight Arrow Connector 110"/>
          <p:cNvCxnSpPr/>
          <p:nvPr/>
        </p:nvCxnSpPr>
        <p:spPr>
          <a:xfrm>
            <a:off x="2652132" y="2920624"/>
            <a:ext cx="743126" cy="256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102" idx="3"/>
          </p:cNvCxnSpPr>
          <p:nvPr/>
        </p:nvCxnSpPr>
        <p:spPr>
          <a:xfrm>
            <a:off x="2663568" y="4318248"/>
            <a:ext cx="756304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Snip Single Corner Rectangle 114"/>
          <p:cNvSpPr/>
          <p:nvPr/>
        </p:nvSpPr>
        <p:spPr bwMode="auto">
          <a:xfrm>
            <a:off x="3419872" y="2459232"/>
            <a:ext cx="914400" cy="914400"/>
          </a:xfrm>
          <a:prstGeom prst="snip1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b="1" dirty="0" smtClean="0">
                <a:latin typeface="Roboto Light"/>
              </a:rPr>
              <a:t>Portal Model</a:t>
            </a:r>
          </a:p>
          <a:p>
            <a:pPr algn="ctr"/>
            <a:r>
              <a:rPr lang="en-US" sz="900" b="1" dirty="0" smtClean="0">
                <a:latin typeface="Roboto Light"/>
              </a:rPr>
              <a:t>XML format</a:t>
            </a:r>
            <a:endParaRPr lang="en-US" sz="900" b="1" dirty="0">
              <a:latin typeface="Roboto Light"/>
            </a:endParaRPr>
          </a:p>
        </p:txBody>
      </p:sp>
      <p:sp>
        <p:nvSpPr>
          <p:cNvPr id="116" name="Snip Single Corner Rectangle 115"/>
          <p:cNvSpPr/>
          <p:nvPr/>
        </p:nvSpPr>
        <p:spPr bwMode="auto">
          <a:xfrm>
            <a:off x="3441576" y="3830832"/>
            <a:ext cx="914400" cy="914400"/>
          </a:xfrm>
          <a:prstGeom prst="snip1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b="1" dirty="0" smtClean="0">
                <a:latin typeface="Roboto Light"/>
              </a:rPr>
              <a:t>Portal Archive</a:t>
            </a:r>
          </a:p>
          <a:p>
            <a:pPr algn="ctr"/>
            <a:r>
              <a:rPr lang="en-US" sz="900" b="1" dirty="0" smtClean="0">
                <a:latin typeface="Roboto Light"/>
              </a:rPr>
              <a:t>Zip file</a:t>
            </a:r>
            <a:endParaRPr lang="en-US" sz="900" b="1" dirty="0">
              <a:latin typeface="Roboto Light"/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4481142" y="2420888"/>
            <a:ext cx="4339330" cy="969768"/>
          </a:xfrm>
          <a:prstGeom prst="round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b="1" dirty="0" smtClean="0">
                <a:latin typeface="Roboto Light"/>
              </a:rPr>
              <a:t>Portal Items: e.g. pages, containers, and widgets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b="1" dirty="0" smtClean="0">
                <a:latin typeface="Roboto Light"/>
              </a:rPr>
              <a:t>Portal Catalog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b="1" dirty="0" smtClean="0">
                <a:latin typeface="Roboto Light"/>
              </a:rPr>
              <a:t>Rights: List of rights granted for each item</a:t>
            </a:r>
            <a:endParaRPr lang="en-US" sz="1400" b="1" dirty="0">
              <a:latin typeface="Roboto Light"/>
            </a:endParaRPr>
          </a:p>
        </p:txBody>
      </p:sp>
      <p:sp>
        <p:nvSpPr>
          <p:cNvPr id="22" name="Rounded Rectangle 21"/>
          <p:cNvSpPr/>
          <p:nvPr/>
        </p:nvSpPr>
        <p:spPr bwMode="auto">
          <a:xfrm>
            <a:off x="4526189" y="3813136"/>
            <a:ext cx="4339330" cy="969768"/>
          </a:xfrm>
          <a:prstGeom prst="round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b="1" dirty="0" smtClean="0">
                <a:latin typeface="Roboto Light"/>
              </a:rPr>
              <a:t>Portal content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b="1" dirty="0" smtClean="0">
                <a:latin typeface="Roboto Light"/>
              </a:rPr>
              <a:t>Shared content used by pages (optional)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b="1" dirty="0" smtClean="0">
                <a:latin typeface="Roboto Light"/>
              </a:rPr>
              <a:t>All portal server groups (optional)</a:t>
            </a:r>
            <a:endParaRPr lang="en-US" sz="1400" b="1" dirty="0">
              <a:latin typeface="Roboto Ligh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193" y="2912233"/>
            <a:ext cx="372751" cy="372751"/>
          </a:xfrm>
          <a:prstGeom prst="rect">
            <a:avLst/>
          </a:prstGeom>
        </p:spPr>
      </p:pic>
      <p:pic>
        <p:nvPicPr>
          <p:cNvPr id="12" name="Content Placeholder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513" y="4402837"/>
            <a:ext cx="293431" cy="25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5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Training Overview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F59741-7650-A046-95B5-8D31235C520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2" name="Rectangle 21"/>
          <p:cNvSpPr/>
          <p:nvPr/>
        </p:nvSpPr>
        <p:spPr bwMode="auto">
          <a:xfrm>
            <a:off x="395537" y="1196752"/>
            <a:ext cx="8453840" cy="5014892"/>
          </a:xfrm>
          <a:custGeom>
            <a:avLst/>
            <a:gdLst>
              <a:gd name="connsiteX0" fmla="*/ 0 w 8197858"/>
              <a:gd name="connsiteY0" fmla="*/ 0 h 5256584"/>
              <a:gd name="connsiteX1" fmla="*/ 8197858 w 8197858"/>
              <a:gd name="connsiteY1" fmla="*/ 0 h 5256584"/>
              <a:gd name="connsiteX2" fmla="*/ 8197858 w 8197858"/>
              <a:gd name="connsiteY2" fmla="*/ 5256584 h 5256584"/>
              <a:gd name="connsiteX3" fmla="*/ 0 w 8197858"/>
              <a:gd name="connsiteY3" fmla="*/ 5256584 h 5256584"/>
              <a:gd name="connsiteX4" fmla="*/ 0 w 8197858"/>
              <a:gd name="connsiteY4" fmla="*/ 0 h 5256584"/>
              <a:gd name="connsiteX0" fmla="*/ 0 w 8309825"/>
              <a:gd name="connsiteY0" fmla="*/ 130629 h 5387213"/>
              <a:gd name="connsiteX1" fmla="*/ 8309825 w 8309825"/>
              <a:gd name="connsiteY1" fmla="*/ 0 h 5387213"/>
              <a:gd name="connsiteX2" fmla="*/ 8197858 w 8309825"/>
              <a:gd name="connsiteY2" fmla="*/ 5387213 h 5387213"/>
              <a:gd name="connsiteX3" fmla="*/ 0 w 8309825"/>
              <a:gd name="connsiteY3" fmla="*/ 5387213 h 5387213"/>
              <a:gd name="connsiteX4" fmla="*/ 0 w 8309825"/>
              <a:gd name="connsiteY4" fmla="*/ 130629 h 538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09825" h="5387213">
                <a:moveTo>
                  <a:pt x="0" y="130629"/>
                </a:moveTo>
                <a:lnTo>
                  <a:pt x="8309825" y="0"/>
                </a:lnTo>
                <a:lnTo>
                  <a:pt x="8197858" y="5387213"/>
                </a:lnTo>
                <a:lnTo>
                  <a:pt x="0" y="5387213"/>
                </a:lnTo>
                <a:lnTo>
                  <a:pt x="0" y="130629"/>
                </a:ln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900" b="1" dirty="0">
              <a:solidFill>
                <a:schemeClr val="bg1"/>
              </a:solidFill>
              <a:latin typeface="Roboto Light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32202" y="4725144"/>
            <a:ext cx="7840286" cy="1220037"/>
          </a:xfrm>
          <a:custGeom>
            <a:avLst/>
            <a:gdLst>
              <a:gd name="connsiteX0" fmla="*/ 0 w 7709657"/>
              <a:gd name="connsiteY0" fmla="*/ 0 h 1191492"/>
              <a:gd name="connsiteX1" fmla="*/ 7709657 w 7709657"/>
              <a:gd name="connsiteY1" fmla="*/ 0 h 1191492"/>
              <a:gd name="connsiteX2" fmla="*/ 7709657 w 7709657"/>
              <a:gd name="connsiteY2" fmla="*/ 1191492 h 1191492"/>
              <a:gd name="connsiteX3" fmla="*/ 0 w 7709657"/>
              <a:gd name="connsiteY3" fmla="*/ 1191492 h 1191492"/>
              <a:gd name="connsiteX4" fmla="*/ 0 w 7709657"/>
              <a:gd name="connsiteY4" fmla="*/ 0 h 1191492"/>
              <a:gd name="connsiteX0" fmla="*/ 0 w 7840286"/>
              <a:gd name="connsiteY0" fmla="*/ 0 h 1275467"/>
              <a:gd name="connsiteX1" fmla="*/ 7709657 w 7840286"/>
              <a:gd name="connsiteY1" fmla="*/ 0 h 1275467"/>
              <a:gd name="connsiteX2" fmla="*/ 7840286 w 7840286"/>
              <a:gd name="connsiteY2" fmla="*/ 1275467 h 1275467"/>
              <a:gd name="connsiteX3" fmla="*/ 0 w 7840286"/>
              <a:gd name="connsiteY3" fmla="*/ 1191492 h 1275467"/>
              <a:gd name="connsiteX4" fmla="*/ 0 w 7840286"/>
              <a:gd name="connsiteY4" fmla="*/ 0 h 1275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0286" h="1275467">
                <a:moveTo>
                  <a:pt x="0" y="0"/>
                </a:moveTo>
                <a:lnTo>
                  <a:pt x="7709657" y="0"/>
                </a:lnTo>
                <a:lnTo>
                  <a:pt x="7840286" y="1275467"/>
                </a:lnTo>
                <a:lnTo>
                  <a:pt x="0" y="119149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nl-NL" sz="500" dirty="0"/>
          </a:p>
          <a:p>
            <a:pPr algn="ctr"/>
            <a:r>
              <a:rPr lang="nl-NL" sz="1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</a:rPr>
              <a:t>Foundation</a:t>
            </a:r>
            <a:endParaRPr lang="en-US" sz="1000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07720" y="2286728"/>
            <a:ext cx="3924916" cy="2150383"/>
          </a:xfrm>
          <a:custGeom>
            <a:avLst/>
            <a:gdLst>
              <a:gd name="connsiteX0" fmla="*/ 0 w 4032448"/>
              <a:gd name="connsiteY0" fmla="*/ 0 h 1944216"/>
              <a:gd name="connsiteX1" fmla="*/ 4032448 w 4032448"/>
              <a:gd name="connsiteY1" fmla="*/ 0 h 1944216"/>
              <a:gd name="connsiteX2" fmla="*/ 4032448 w 4032448"/>
              <a:gd name="connsiteY2" fmla="*/ 1944216 h 1944216"/>
              <a:gd name="connsiteX3" fmla="*/ 0 w 4032448"/>
              <a:gd name="connsiteY3" fmla="*/ 1944216 h 1944216"/>
              <a:gd name="connsiteX4" fmla="*/ 0 w 4032448"/>
              <a:gd name="connsiteY4" fmla="*/ 0 h 1944216"/>
              <a:gd name="connsiteX0" fmla="*/ 0 w 4032448"/>
              <a:gd name="connsiteY0" fmla="*/ 0 h 1944216"/>
              <a:gd name="connsiteX1" fmla="*/ 3845835 w 4032448"/>
              <a:gd name="connsiteY1" fmla="*/ 83975 h 1944216"/>
              <a:gd name="connsiteX2" fmla="*/ 4032448 w 4032448"/>
              <a:gd name="connsiteY2" fmla="*/ 1944216 h 1944216"/>
              <a:gd name="connsiteX3" fmla="*/ 0 w 4032448"/>
              <a:gd name="connsiteY3" fmla="*/ 1944216 h 1944216"/>
              <a:gd name="connsiteX4" fmla="*/ 0 w 4032448"/>
              <a:gd name="connsiteY4" fmla="*/ 0 h 194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2448" h="1944216">
                <a:moveTo>
                  <a:pt x="0" y="0"/>
                </a:moveTo>
                <a:lnTo>
                  <a:pt x="3845835" y="83975"/>
                </a:lnTo>
                <a:lnTo>
                  <a:pt x="4032448" y="1944216"/>
                </a:lnTo>
                <a:lnTo>
                  <a:pt x="0" y="1944216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nl-NL" sz="1000" dirty="0" smtClean="0">
              <a:latin typeface="Roboto Regular" panose="02000000000000000000" pitchFamily="2" charset="0"/>
              <a:ea typeface="Roboto Regular" panose="02000000000000000000" pitchFamily="2" charset="0"/>
            </a:endParaRPr>
          </a:p>
          <a:p>
            <a:pPr algn="ctr"/>
            <a:r>
              <a:rPr lang="nl-NL" sz="1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</a:rPr>
              <a:t>Back-end</a:t>
            </a:r>
            <a:endParaRPr lang="en-US" sz="1000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817983" y="2780928"/>
            <a:ext cx="1051317" cy="560702"/>
          </a:xfrm>
          <a:custGeom>
            <a:avLst/>
            <a:gdLst>
              <a:gd name="connsiteX0" fmla="*/ 0 w 1944216"/>
              <a:gd name="connsiteY0" fmla="*/ 0 h 936104"/>
              <a:gd name="connsiteX1" fmla="*/ 1944216 w 1944216"/>
              <a:gd name="connsiteY1" fmla="*/ 0 h 936104"/>
              <a:gd name="connsiteX2" fmla="*/ 1944216 w 1944216"/>
              <a:gd name="connsiteY2" fmla="*/ 936104 h 936104"/>
              <a:gd name="connsiteX3" fmla="*/ 0 w 1944216"/>
              <a:gd name="connsiteY3" fmla="*/ 936104 h 936104"/>
              <a:gd name="connsiteX4" fmla="*/ 0 w 1944216"/>
              <a:gd name="connsiteY4" fmla="*/ 0 h 936104"/>
              <a:gd name="connsiteX0" fmla="*/ 0 w 2046853"/>
              <a:gd name="connsiteY0" fmla="*/ 0 h 1057402"/>
              <a:gd name="connsiteX1" fmla="*/ 1944216 w 2046853"/>
              <a:gd name="connsiteY1" fmla="*/ 0 h 1057402"/>
              <a:gd name="connsiteX2" fmla="*/ 2046853 w 2046853"/>
              <a:gd name="connsiteY2" fmla="*/ 1057402 h 1057402"/>
              <a:gd name="connsiteX3" fmla="*/ 0 w 2046853"/>
              <a:gd name="connsiteY3" fmla="*/ 936104 h 1057402"/>
              <a:gd name="connsiteX4" fmla="*/ 0 w 2046853"/>
              <a:gd name="connsiteY4" fmla="*/ 0 h 1057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6853" h="1057402">
                <a:moveTo>
                  <a:pt x="0" y="0"/>
                </a:moveTo>
                <a:lnTo>
                  <a:pt x="1944216" y="0"/>
                </a:lnTo>
                <a:lnTo>
                  <a:pt x="2046853" y="1057402"/>
                </a:lnTo>
                <a:lnTo>
                  <a:pt x="0" y="936104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nl-NL" sz="1000" dirty="0" smtClean="0">
                <a:latin typeface="Roboto Regular" panose="02000000000000000000" pitchFamily="2" charset="0"/>
                <a:ea typeface="Roboto Regular" panose="02000000000000000000" pitchFamily="2" charset="0"/>
              </a:rPr>
              <a:t>Services</a:t>
            </a:r>
          </a:p>
          <a:p>
            <a:pPr algn="ctr"/>
            <a:r>
              <a:rPr lang="nl-NL" sz="1000" dirty="0" smtClean="0">
                <a:latin typeface="Roboto Regular" panose="02000000000000000000" pitchFamily="2" charset="0"/>
                <a:ea typeface="Roboto Regular" panose="02000000000000000000" pitchFamily="2" charset="0"/>
              </a:rPr>
              <a:t>Integration</a:t>
            </a:r>
            <a:endParaRPr lang="en-US" sz="1000" dirty="0">
              <a:latin typeface="Roboto Regular" panose="02000000000000000000" pitchFamily="2" charset="0"/>
              <a:ea typeface="Roboto Regular" panose="02000000000000000000" pitchFamily="2" charset="0"/>
            </a:endParaRPr>
          </a:p>
        </p:txBody>
      </p:sp>
      <p:sp>
        <p:nvSpPr>
          <p:cNvPr id="6" name="Rectangle 4"/>
          <p:cNvSpPr/>
          <p:nvPr/>
        </p:nvSpPr>
        <p:spPr bwMode="auto">
          <a:xfrm>
            <a:off x="2017636" y="2780928"/>
            <a:ext cx="1051317" cy="560702"/>
          </a:xfrm>
          <a:custGeom>
            <a:avLst/>
            <a:gdLst>
              <a:gd name="connsiteX0" fmla="*/ 0 w 1944216"/>
              <a:gd name="connsiteY0" fmla="*/ 0 h 936104"/>
              <a:gd name="connsiteX1" fmla="*/ 1944216 w 1944216"/>
              <a:gd name="connsiteY1" fmla="*/ 0 h 936104"/>
              <a:gd name="connsiteX2" fmla="*/ 1944216 w 1944216"/>
              <a:gd name="connsiteY2" fmla="*/ 936104 h 936104"/>
              <a:gd name="connsiteX3" fmla="*/ 0 w 1944216"/>
              <a:gd name="connsiteY3" fmla="*/ 936104 h 936104"/>
              <a:gd name="connsiteX4" fmla="*/ 0 w 1944216"/>
              <a:gd name="connsiteY4" fmla="*/ 0 h 936104"/>
              <a:gd name="connsiteX0" fmla="*/ 0 w 2046853"/>
              <a:gd name="connsiteY0" fmla="*/ 0 h 1057402"/>
              <a:gd name="connsiteX1" fmla="*/ 1944216 w 2046853"/>
              <a:gd name="connsiteY1" fmla="*/ 0 h 1057402"/>
              <a:gd name="connsiteX2" fmla="*/ 2046853 w 2046853"/>
              <a:gd name="connsiteY2" fmla="*/ 1057402 h 1057402"/>
              <a:gd name="connsiteX3" fmla="*/ 0 w 2046853"/>
              <a:gd name="connsiteY3" fmla="*/ 936104 h 1057402"/>
              <a:gd name="connsiteX4" fmla="*/ 0 w 2046853"/>
              <a:gd name="connsiteY4" fmla="*/ 0 h 1057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6853" h="1057402">
                <a:moveTo>
                  <a:pt x="0" y="0"/>
                </a:moveTo>
                <a:lnTo>
                  <a:pt x="1944216" y="0"/>
                </a:lnTo>
                <a:lnTo>
                  <a:pt x="2046853" y="1057402"/>
                </a:lnTo>
                <a:lnTo>
                  <a:pt x="0" y="936104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nl-NL" sz="1000" dirty="0" smtClean="0">
                <a:latin typeface="Roboto Regular" panose="02000000000000000000" pitchFamily="2" charset="0"/>
                <a:ea typeface="Roboto Regular" panose="02000000000000000000" pitchFamily="2" charset="0"/>
              </a:rPr>
              <a:t>Content</a:t>
            </a:r>
          </a:p>
          <a:p>
            <a:pPr algn="ctr"/>
            <a:r>
              <a:rPr lang="nl-NL" sz="1000" dirty="0" smtClean="0">
                <a:latin typeface="Roboto Regular" panose="02000000000000000000" pitchFamily="2" charset="0"/>
                <a:ea typeface="Roboto Regular" panose="02000000000000000000" pitchFamily="2" charset="0"/>
              </a:rPr>
              <a:t>Services</a:t>
            </a:r>
          </a:p>
        </p:txBody>
      </p:sp>
      <p:sp>
        <p:nvSpPr>
          <p:cNvPr id="7" name="Rectangle 4"/>
          <p:cNvSpPr/>
          <p:nvPr/>
        </p:nvSpPr>
        <p:spPr bwMode="auto">
          <a:xfrm>
            <a:off x="3217289" y="2780928"/>
            <a:ext cx="1051317" cy="560702"/>
          </a:xfrm>
          <a:custGeom>
            <a:avLst/>
            <a:gdLst>
              <a:gd name="connsiteX0" fmla="*/ 0 w 1944216"/>
              <a:gd name="connsiteY0" fmla="*/ 0 h 936104"/>
              <a:gd name="connsiteX1" fmla="*/ 1944216 w 1944216"/>
              <a:gd name="connsiteY1" fmla="*/ 0 h 936104"/>
              <a:gd name="connsiteX2" fmla="*/ 1944216 w 1944216"/>
              <a:gd name="connsiteY2" fmla="*/ 936104 h 936104"/>
              <a:gd name="connsiteX3" fmla="*/ 0 w 1944216"/>
              <a:gd name="connsiteY3" fmla="*/ 936104 h 936104"/>
              <a:gd name="connsiteX4" fmla="*/ 0 w 1944216"/>
              <a:gd name="connsiteY4" fmla="*/ 0 h 936104"/>
              <a:gd name="connsiteX0" fmla="*/ 0 w 2046853"/>
              <a:gd name="connsiteY0" fmla="*/ 0 h 1057402"/>
              <a:gd name="connsiteX1" fmla="*/ 1944216 w 2046853"/>
              <a:gd name="connsiteY1" fmla="*/ 0 h 1057402"/>
              <a:gd name="connsiteX2" fmla="*/ 2046853 w 2046853"/>
              <a:gd name="connsiteY2" fmla="*/ 1057402 h 1057402"/>
              <a:gd name="connsiteX3" fmla="*/ 0 w 2046853"/>
              <a:gd name="connsiteY3" fmla="*/ 936104 h 1057402"/>
              <a:gd name="connsiteX4" fmla="*/ 0 w 2046853"/>
              <a:gd name="connsiteY4" fmla="*/ 0 h 1057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6853" h="1057402">
                <a:moveTo>
                  <a:pt x="0" y="0"/>
                </a:moveTo>
                <a:lnTo>
                  <a:pt x="1944216" y="0"/>
                </a:lnTo>
                <a:lnTo>
                  <a:pt x="2046853" y="1057402"/>
                </a:lnTo>
                <a:lnTo>
                  <a:pt x="0" y="936104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nl-NL" sz="1000" dirty="0" smtClean="0">
                <a:latin typeface="Roboto Regular" panose="02000000000000000000" pitchFamily="2" charset="0"/>
                <a:ea typeface="Roboto Regular" panose="02000000000000000000" pitchFamily="2" charset="0"/>
              </a:rPr>
              <a:t>Advanced</a:t>
            </a:r>
            <a:endParaRPr lang="nl-NL" sz="1000" dirty="0">
              <a:latin typeface="Roboto Regular" panose="02000000000000000000" pitchFamily="2" charset="0"/>
              <a:ea typeface="Roboto Regular" panose="02000000000000000000" pitchFamily="2" charset="0"/>
            </a:endParaRPr>
          </a:p>
          <a:p>
            <a:pPr algn="ctr"/>
            <a:r>
              <a:rPr lang="nl-NL" sz="1000" dirty="0">
                <a:latin typeface="Roboto Regular" panose="02000000000000000000" pitchFamily="2" charset="0"/>
                <a:ea typeface="Roboto Regular" panose="02000000000000000000" pitchFamily="2" charset="0"/>
              </a:rPr>
              <a:t>Security</a:t>
            </a:r>
            <a:endParaRPr lang="en-US" sz="1000" dirty="0">
              <a:latin typeface="Roboto Regular" panose="02000000000000000000" pitchFamily="2" charset="0"/>
              <a:ea typeface="Roboto Regular" panose="02000000000000000000" pitchFamily="2" charset="0"/>
            </a:endParaRPr>
          </a:p>
        </p:txBody>
      </p:sp>
      <p:sp>
        <p:nvSpPr>
          <p:cNvPr id="8" name="Rectangle 4"/>
          <p:cNvSpPr/>
          <p:nvPr/>
        </p:nvSpPr>
        <p:spPr bwMode="auto">
          <a:xfrm>
            <a:off x="1378685" y="3588378"/>
            <a:ext cx="1051317" cy="560702"/>
          </a:xfrm>
          <a:custGeom>
            <a:avLst/>
            <a:gdLst>
              <a:gd name="connsiteX0" fmla="*/ 0 w 1944216"/>
              <a:gd name="connsiteY0" fmla="*/ 0 h 936104"/>
              <a:gd name="connsiteX1" fmla="*/ 1944216 w 1944216"/>
              <a:gd name="connsiteY1" fmla="*/ 0 h 936104"/>
              <a:gd name="connsiteX2" fmla="*/ 1944216 w 1944216"/>
              <a:gd name="connsiteY2" fmla="*/ 936104 h 936104"/>
              <a:gd name="connsiteX3" fmla="*/ 0 w 1944216"/>
              <a:gd name="connsiteY3" fmla="*/ 936104 h 936104"/>
              <a:gd name="connsiteX4" fmla="*/ 0 w 1944216"/>
              <a:gd name="connsiteY4" fmla="*/ 0 h 936104"/>
              <a:gd name="connsiteX0" fmla="*/ 0 w 2046853"/>
              <a:gd name="connsiteY0" fmla="*/ 0 h 1057402"/>
              <a:gd name="connsiteX1" fmla="*/ 1944216 w 2046853"/>
              <a:gd name="connsiteY1" fmla="*/ 0 h 1057402"/>
              <a:gd name="connsiteX2" fmla="*/ 2046853 w 2046853"/>
              <a:gd name="connsiteY2" fmla="*/ 1057402 h 1057402"/>
              <a:gd name="connsiteX3" fmla="*/ 0 w 2046853"/>
              <a:gd name="connsiteY3" fmla="*/ 936104 h 1057402"/>
              <a:gd name="connsiteX4" fmla="*/ 0 w 2046853"/>
              <a:gd name="connsiteY4" fmla="*/ 0 h 1057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6853" h="1057402">
                <a:moveTo>
                  <a:pt x="0" y="0"/>
                </a:moveTo>
                <a:lnTo>
                  <a:pt x="1944216" y="0"/>
                </a:lnTo>
                <a:lnTo>
                  <a:pt x="2046853" y="1057402"/>
                </a:lnTo>
                <a:lnTo>
                  <a:pt x="0" y="936104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nl-NL" sz="1000" dirty="0" smtClean="0">
                <a:latin typeface="Roboto Regular" panose="02000000000000000000" pitchFamily="2" charset="0"/>
                <a:ea typeface="Roboto Regular" panose="02000000000000000000" pitchFamily="2" charset="0"/>
              </a:rPr>
              <a:t>Targeting</a:t>
            </a:r>
            <a:endParaRPr lang="en-US" sz="1000" dirty="0">
              <a:latin typeface="Roboto Regular" panose="02000000000000000000" pitchFamily="2" charset="0"/>
              <a:ea typeface="Roboto Regular" panose="02000000000000000000" pitchFamily="2" charset="0"/>
            </a:endParaRPr>
          </a:p>
        </p:txBody>
      </p:sp>
      <p:sp>
        <p:nvSpPr>
          <p:cNvPr id="9" name="Rectangle 4"/>
          <p:cNvSpPr/>
          <p:nvPr/>
        </p:nvSpPr>
        <p:spPr bwMode="auto">
          <a:xfrm>
            <a:off x="2691630" y="3588378"/>
            <a:ext cx="1051317" cy="560702"/>
          </a:xfrm>
          <a:custGeom>
            <a:avLst/>
            <a:gdLst>
              <a:gd name="connsiteX0" fmla="*/ 0 w 1944216"/>
              <a:gd name="connsiteY0" fmla="*/ 0 h 936104"/>
              <a:gd name="connsiteX1" fmla="*/ 1944216 w 1944216"/>
              <a:gd name="connsiteY1" fmla="*/ 0 h 936104"/>
              <a:gd name="connsiteX2" fmla="*/ 1944216 w 1944216"/>
              <a:gd name="connsiteY2" fmla="*/ 936104 h 936104"/>
              <a:gd name="connsiteX3" fmla="*/ 0 w 1944216"/>
              <a:gd name="connsiteY3" fmla="*/ 936104 h 936104"/>
              <a:gd name="connsiteX4" fmla="*/ 0 w 1944216"/>
              <a:gd name="connsiteY4" fmla="*/ 0 h 936104"/>
              <a:gd name="connsiteX0" fmla="*/ 0 w 2046853"/>
              <a:gd name="connsiteY0" fmla="*/ 0 h 1057402"/>
              <a:gd name="connsiteX1" fmla="*/ 1944216 w 2046853"/>
              <a:gd name="connsiteY1" fmla="*/ 0 h 1057402"/>
              <a:gd name="connsiteX2" fmla="*/ 2046853 w 2046853"/>
              <a:gd name="connsiteY2" fmla="*/ 1057402 h 1057402"/>
              <a:gd name="connsiteX3" fmla="*/ 0 w 2046853"/>
              <a:gd name="connsiteY3" fmla="*/ 936104 h 1057402"/>
              <a:gd name="connsiteX4" fmla="*/ 0 w 2046853"/>
              <a:gd name="connsiteY4" fmla="*/ 0 h 1057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6853" h="1057402">
                <a:moveTo>
                  <a:pt x="0" y="0"/>
                </a:moveTo>
                <a:lnTo>
                  <a:pt x="1944216" y="0"/>
                </a:lnTo>
                <a:lnTo>
                  <a:pt x="2046853" y="1057402"/>
                </a:lnTo>
                <a:lnTo>
                  <a:pt x="0" y="936104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nl-NL" sz="1000" dirty="0" smtClean="0">
                <a:latin typeface="Roboto Regular" panose="02000000000000000000" pitchFamily="2" charset="0"/>
                <a:ea typeface="Roboto Regular" panose="02000000000000000000" pitchFamily="2" charset="0"/>
              </a:rPr>
              <a:t>Publishing</a:t>
            </a:r>
            <a:endParaRPr lang="en-US" sz="1000" dirty="0">
              <a:latin typeface="Roboto Regular" panose="02000000000000000000" pitchFamily="2" charset="0"/>
              <a:ea typeface="Roboto Regular" panose="02000000000000000000" pitchFamily="2" charset="0"/>
            </a:endParaRPr>
          </a:p>
        </p:txBody>
      </p:sp>
      <p:sp>
        <p:nvSpPr>
          <p:cNvPr id="10" name="Rectangle 4"/>
          <p:cNvSpPr/>
          <p:nvPr/>
        </p:nvSpPr>
        <p:spPr bwMode="auto">
          <a:xfrm>
            <a:off x="1020086" y="5125901"/>
            <a:ext cx="1409916" cy="560702"/>
          </a:xfrm>
          <a:custGeom>
            <a:avLst/>
            <a:gdLst>
              <a:gd name="connsiteX0" fmla="*/ 0 w 1944216"/>
              <a:gd name="connsiteY0" fmla="*/ 0 h 936104"/>
              <a:gd name="connsiteX1" fmla="*/ 1944216 w 1944216"/>
              <a:gd name="connsiteY1" fmla="*/ 0 h 936104"/>
              <a:gd name="connsiteX2" fmla="*/ 1944216 w 1944216"/>
              <a:gd name="connsiteY2" fmla="*/ 936104 h 936104"/>
              <a:gd name="connsiteX3" fmla="*/ 0 w 1944216"/>
              <a:gd name="connsiteY3" fmla="*/ 936104 h 936104"/>
              <a:gd name="connsiteX4" fmla="*/ 0 w 1944216"/>
              <a:gd name="connsiteY4" fmla="*/ 0 h 936104"/>
              <a:gd name="connsiteX0" fmla="*/ 0 w 2046853"/>
              <a:gd name="connsiteY0" fmla="*/ 0 h 1057402"/>
              <a:gd name="connsiteX1" fmla="*/ 1944216 w 2046853"/>
              <a:gd name="connsiteY1" fmla="*/ 0 h 1057402"/>
              <a:gd name="connsiteX2" fmla="*/ 2046853 w 2046853"/>
              <a:gd name="connsiteY2" fmla="*/ 1057402 h 1057402"/>
              <a:gd name="connsiteX3" fmla="*/ 0 w 2046853"/>
              <a:gd name="connsiteY3" fmla="*/ 936104 h 1057402"/>
              <a:gd name="connsiteX4" fmla="*/ 0 w 2046853"/>
              <a:gd name="connsiteY4" fmla="*/ 0 h 1057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6853" h="1057402">
                <a:moveTo>
                  <a:pt x="0" y="0"/>
                </a:moveTo>
                <a:lnTo>
                  <a:pt x="1944216" y="0"/>
                </a:lnTo>
                <a:lnTo>
                  <a:pt x="2046853" y="1057402"/>
                </a:lnTo>
                <a:lnTo>
                  <a:pt x="0" y="936104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nl-NL" sz="1000" dirty="0" smtClean="0">
                <a:latin typeface="Roboto Regular" panose="02000000000000000000" pitchFamily="2" charset="0"/>
                <a:ea typeface="Roboto Regular" panose="02000000000000000000" pitchFamily="2" charset="0"/>
              </a:rPr>
              <a:t>Portal Essentials</a:t>
            </a:r>
            <a:endParaRPr lang="en-US" sz="1000" dirty="0">
              <a:latin typeface="Roboto Regular" panose="02000000000000000000" pitchFamily="2" charset="0"/>
              <a:ea typeface="Roboto Regular" panose="02000000000000000000" pitchFamily="2" charset="0"/>
            </a:endParaRPr>
          </a:p>
        </p:txBody>
      </p:sp>
      <p:sp>
        <p:nvSpPr>
          <p:cNvPr id="11" name="Rectangle 4"/>
          <p:cNvSpPr/>
          <p:nvPr/>
        </p:nvSpPr>
        <p:spPr bwMode="auto">
          <a:xfrm>
            <a:off x="2900135" y="5125901"/>
            <a:ext cx="1409916" cy="560702"/>
          </a:xfrm>
          <a:custGeom>
            <a:avLst/>
            <a:gdLst>
              <a:gd name="connsiteX0" fmla="*/ 0 w 1944216"/>
              <a:gd name="connsiteY0" fmla="*/ 0 h 936104"/>
              <a:gd name="connsiteX1" fmla="*/ 1944216 w 1944216"/>
              <a:gd name="connsiteY1" fmla="*/ 0 h 936104"/>
              <a:gd name="connsiteX2" fmla="*/ 1944216 w 1944216"/>
              <a:gd name="connsiteY2" fmla="*/ 936104 h 936104"/>
              <a:gd name="connsiteX3" fmla="*/ 0 w 1944216"/>
              <a:gd name="connsiteY3" fmla="*/ 936104 h 936104"/>
              <a:gd name="connsiteX4" fmla="*/ 0 w 1944216"/>
              <a:gd name="connsiteY4" fmla="*/ 0 h 936104"/>
              <a:gd name="connsiteX0" fmla="*/ 0 w 2046853"/>
              <a:gd name="connsiteY0" fmla="*/ 0 h 1057402"/>
              <a:gd name="connsiteX1" fmla="*/ 1944216 w 2046853"/>
              <a:gd name="connsiteY1" fmla="*/ 0 h 1057402"/>
              <a:gd name="connsiteX2" fmla="*/ 2046853 w 2046853"/>
              <a:gd name="connsiteY2" fmla="*/ 1057402 h 1057402"/>
              <a:gd name="connsiteX3" fmla="*/ 0 w 2046853"/>
              <a:gd name="connsiteY3" fmla="*/ 936104 h 1057402"/>
              <a:gd name="connsiteX4" fmla="*/ 0 w 2046853"/>
              <a:gd name="connsiteY4" fmla="*/ 0 h 1057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6853" h="1057402">
                <a:moveTo>
                  <a:pt x="0" y="0"/>
                </a:moveTo>
                <a:lnTo>
                  <a:pt x="1944216" y="0"/>
                </a:lnTo>
                <a:lnTo>
                  <a:pt x="2046853" y="1057402"/>
                </a:lnTo>
                <a:lnTo>
                  <a:pt x="0" y="936104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nl-NL" sz="1000" dirty="0" smtClean="0">
                <a:latin typeface="Roboto Regular" panose="02000000000000000000" pitchFamily="2" charset="0"/>
                <a:ea typeface="Roboto Regular" panose="02000000000000000000" pitchFamily="2" charset="0"/>
              </a:rPr>
              <a:t>Portal Technologies</a:t>
            </a:r>
            <a:endParaRPr lang="en-US" sz="1000" dirty="0">
              <a:latin typeface="Roboto Regular" panose="02000000000000000000" pitchFamily="2" charset="0"/>
              <a:ea typeface="Roboto Regular" panose="02000000000000000000" pitchFamily="2" charset="0"/>
            </a:endParaRPr>
          </a:p>
        </p:txBody>
      </p:sp>
      <p:sp>
        <p:nvSpPr>
          <p:cNvPr id="12" name="Rectangle 4"/>
          <p:cNvSpPr/>
          <p:nvPr/>
        </p:nvSpPr>
        <p:spPr bwMode="auto">
          <a:xfrm>
            <a:off x="4780184" y="5125901"/>
            <a:ext cx="1409916" cy="560702"/>
          </a:xfrm>
          <a:custGeom>
            <a:avLst/>
            <a:gdLst>
              <a:gd name="connsiteX0" fmla="*/ 0 w 1944216"/>
              <a:gd name="connsiteY0" fmla="*/ 0 h 936104"/>
              <a:gd name="connsiteX1" fmla="*/ 1944216 w 1944216"/>
              <a:gd name="connsiteY1" fmla="*/ 0 h 936104"/>
              <a:gd name="connsiteX2" fmla="*/ 1944216 w 1944216"/>
              <a:gd name="connsiteY2" fmla="*/ 936104 h 936104"/>
              <a:gd name="connsiteX3" fmla="*/ 0 w 1944216"/>
              <a:gd name="connsiteY3" fmla="*/ 936104 h 936104"/>
              <a:gd name="connsiteX4" fmla="*/ 0 w 1944216"/>
              <a:gd name="connsiteY4" fmla="*/ 0 h 936104"/>
              <a:gd name="connsiteX0" fmla="*/ 0 w 2046853"/>
              <a:gd name="connsiteY0" fmla="*/ 0 h 1057402"/>
              <a:gd name="connsiteX1" fmla="*/ 1944216 w 2046853"/>
              <a:gd name="connsiteY1" fmla="*/ 0 h 1057402"/>
              <a:gd name="connsiteX2" fmla="*/ 2046853 w 2046853"/>
              <a:gd name="connsiteY2" fmla="*/ 1057402 h 1057402"/>
              <a:gd name="connsiteX3" fmla="*/ 0 w 2046853"/>
              <a:gd name="connsiteY3" fmla="*/ 936104 h 1057402"/>
              <a:gd name="connsiteX4" fmla="*/ 0 w 2046853"/>
              <a:gd name="connsiteY4" fmla="*/ 0 h 1057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6853" h="1057402">
                <a:moveTo>
                  <a:pt x="0" y="0"/>
                </a:moveTo>
                <a:lnTo>
                  <a:pt x="1944216" y="0"/>
                </a:lnTo>
                <a:lnTo>
                  <a:pt x="2046853" y="1057402"/>
                </a:lnTo>
                <a:lnTo>
                  <a:pt x="0" y="936104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nl-NL" sz="1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</a:rPr>
              <a:t>Portal Tools</a:t>
            </a:r>
            <a:endParaRPr lang="en-US" sz="1000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</a:endParaRPr>
          </a:p>
        </p:txBody>
      </p:sp>
      <p:sp>
        <p:nvSpPr>
          <p:cNvPr id="13" name="Rectangle 4"/>
          <p:cNvSpPr/>
          <p:nvPr/>
        </p:nvSpPr>
        <p:spPr bwMode="auto">
          <a:xfrm>
            <a:off x="6660232" y="5125901"/>
            <a:ext cx="1409916" cy="560702"/>
          </a:xfrm>
          <a:custGeom>
            <a:avLst/>
            <a:gdLst>
              <a:gd name="connsiteX0" fmla="*/ 0 w 1944216"/>
              <a:gd name="connsiteY0" fmla="*/ 0 h 936104"/>
              <a:gd name="connsiteX1" fmla="*/ 1944216 w 1944216"/>
              <a:gd name="connsiteY1" fmla="*/ 0 h 936104"/>
              <a:gd name="connsiteX2" fmla="*/ 1944216 w 1944216"/>
              <a:gd name="connsiteY2" fmla="*/ 936104 h 936104"/>
              <a:gd name="connsiteX3" fmla="*/ 0 w 1944216"/>
              <a:gd name="connsiteY3" fmla="*/ 936104 h 936104"/>
              <a:gd name="connsiteX4" fmla="*/ 0 w 1944216"/>
              <a:gd name="connsiteY4" fmla="*/ 0 h 936104"/>
              <a:gd name="connsiteX0" fmla="*/ 0 w 2046853"/>
              <a:gd name="connsiteY0" fmla="*/ 0 h 1057402"/>
              <a:gd name="connsiteX1" fmla="*/ 1944216 w 2046853"/>
              <a:gd name="connsiteY1" fmla="*/ 0 h 1057402"/>
              <a:gd name="connsiteX2" fmla="*/ 2046853 w 2046853"/>
              <a:gd name="connsiteY2" fmla="*/ 1057402 h 1057402"/>
              <a:gd name="connsiteX3" fmla="*/ 0 w 2046853"/>
              <a:gd name="connsiteY3" fmla="*/ 936104 h 1057402"/>
              <a:gd name="connsiteX4" fmla="*/ 0 w 2046853"/>
              <a:gd name="connsiteY4" fmla="*/ 0 h 1057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6853" h="1057402">
                <a:moveTo>
                  <a:pt x="0" y="0"/>
                </a:moveTo>
                <a:lnTo>
                  <a:pt x="1944216" y="0"/>
                </a:lnTo>
                <a:lnTo>
                  <a:pt x="2046853" y="1057402"/>
                </a:lnTo>
                <a:lnTo>
                  <a:pt x="0" y="936104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nl-NL" sz="1000" dirty="0" smtClean="0">
                <a:latin typeface="Roboto Regular" panose="02000000000000000000" pitchFamily="2" charset="0"/>
                <a:ea typeface="Roboto Regular" panose="02000000000000000000" pitchFamily="2" charset="0"/>
              </a:rPr>
              <a:t>Portal APIs</a:t>
            </a:r>
            <a:endParaRPr lang="en-US" sz="1000" dirty="0">
              <a:latin typeface="Roboto Regular" panose="02000000000000000000" pitchFamily="2" charset="0"/>
              <a:ea typeface="Roboto Regular" panose="02000000000000000000" pitchFamily="2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51268" y="1544824"/>
            <a:ext cx="7821219" cy="516024"/>
          </a:xfrm>
          <a:custGeom>
            <a:avLst/>
            <a:gdLst>
              <a:gd name="connsiteX0" fmla="*/ 0 w 7523875"/>
              <a:gd name="connsiteY0" fmla="*/ 0 h 432048"/>
              <a:gd name="connsiteX1" fmla="*/ 7523875 w 7523875"/>
              <a:gd name="connsiteY1" fmla="*/ 0 h 432048"/>
              <a:gd name="connsiteX2" fmla="*/ 7523875 w 7523875"/>
              <a:gd name="connsiteY2" fmla="*/ 432048 h 432048"/>
              <a:gd name="connsiteX3" fmla="*/ 0 w 7523875"/>
              <a:gd name="connsiteY3" fmla="*/ 432048 h 432048"/>
              <a:gd name="connsiteX4" fmla="*/ 0 w 7523875"/>
              <a:gd name="connsiteY4" fmla="*/ 0 h 432048"/>
              <a:gd name="connsiteX0" fmla="*/ 0 w 7607850"/>
              <a:gd name="connsiteY0" fmla="*/ 83976 h 516024"/>
              <a:gd name="connsiteX1" fmla="*/ 7607850 w 7607850"/>
              <a:gd name="connsiteY1" fmla="*/ 0 h 516024"/>
              <a:gd name="connsiteX2" fmla="*/ 7523875 w 7607850"/>
              <a:gd name="connsiteY2" fmla="*/ 516024 h 516024"/>
              <a:gd name="connsiteX3" fmla="*/ 0 w 7607850"/>
              <a:gd name="connsiteY3" fmla="*/ 516024 h 516024"/>
              <a:gd name="connsiteX4" fmla="*/ 0 w 7607850"/>
              <a:gd name="connsiteY4" fmla="*/ 83976 h 5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7850" h="516024">
                <a:moveTo>
                  <a:pt x="0" y="83976"/>
                </a:moveTo>
                <a:lnTo>
                  <a:pt x="7607850" y="0"/>
                </a:lnTo>
                <a:lnTo>
                  <a:pt x="7523875" y="516024"/>
                </a:lnTo>
                <a:lnTo>
                  <a:pt x="0" y="516024"/>
                </a:lnTo>
                <a:lnTo>
                  <a:pt x="0" y="8397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nl-NL" sz="1000" dirty="0" smtClean="0">
                <a:latin typeface="Roboto Regular" panose="02000000000000000000" pitchFamily="2" charset="0"/>
                <a:ea typeface="Roboto Regular" panose="02000000000000000000" pitchFamily="2" charset="0"/>
              </a:rPr>
              <a:t>Group Workshop</a:t>
            </a:r>
            <a:endParaRPr lang="en-US" sz="1000" dirty="0">
              <a:latin typeface="Roboto Regular" panose="02000000000000000000" pitchFamily="2" charset="0"/>
              <a:ea typeface="Roboto Regular" panose="02000000000000000000" pitchFamily="2" charset="0"/>
            </a:endParaRPr>
          </a:p>
        </p:txBody>
      </p:sp>
      <p:sp>
        <p:nvSpPr>
          <p:cNvPr id="23" name="Rectangle 20"/>
          <p:cNvSpPr/>
          <p:nvPr/>
        </p:nvSpPr>
        <p:spPr bwMode="auto">
          <a:xfrm>
            <a:off x="4680972" y="2286729"/>
            <a:ext cx="3924916" cy="2150383"/>
          </a:xfrm>
          <a:custGeom>
            <a:avLst/>
            <a:gdLst>
              <a:gd name="connsiteX0" fmla="*/ 0 w 4032448"/>
              <a:gd name="connsiteY0" fmla="*/ 0 h 1944216"/>
              <a:gd name="connsiteX1" fmla="*/ 4032448 w 4032448"/>
              <a:gd name="connsiteY1" fmla="*/ 0 h 1944216"/>
              <a:gd name="connsiteX2" fmla="*/ 4032448 w 4032448"/>
              <a:gd name="connsiteY2" fmla="*/ 1944216 h 1944216"/>
              <a:gd name="connsiteX3" fmla="*/ 0 w 4032448"/>
              <a:gd name="connsiteY3" fmla="*/ 1944216 h 1944216"/>
              <a:gd name="connsiteX4" fmla="*/ 0 w 4032448"/>
              <a:gd name="connsiteY4" fmla="*/ 0 h 1944216"/>
              <a:gd name="connsiteX0" fmla="*/ 0 w 4032448"/>
              <a:gd name="connsiteY0" fmla="*/ 0 h 1944216"/>
              <a:gd name="connsiteX1" fmla="*/ 3845835 w 4032448"/>
              <a:gd name="connsiteY1" fmla="*/ 83975 h 1944216"/>
              <a:gd name="connsiteX2" fmla="*/ 4032448 w 4032448"/>
              <a:gd name="connsiteY2" fmla="*/ 1944216 h 1944216"/>
              <a:gd name="connsiteX3" fmla="*/ 0 w 4032448"/>
              <a:gd name="connsiteY3" fmla="*/ 1944216 h 1944216"/>
              <a:gd name="connsiteX4" fmla="*/ 0 w 4032448"/>
              <a:gd name="connsiteY4" fmla="*/ 0 h 194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2448" h="1944216">
                <a:moveTo>
                  <a:pt x="0" y="0"/>
                </a:moveTo>
                <a:lnTo>
                  <a:pt x="3845835" y="83975"/>
                </a:lnTo>
                <a:lnTo>
                  <a:pt x="4032448" y="1944216"/>
                </a:lnTo>
                <a:lnTo>
                  <a:pt x="0" y="1944216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18" tIns="45710" rIns="91418" bIns="4571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nl-NL" sz="1000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</a:endParaRPr>
          </a:p>
          <a:p>
            <a:pPr algn="ctr"/>
            <a:r>
              <a:rPr lang="nl-NL" sz="10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</a:rPr>
              <a:t>Front-end</a:t>
            </a:r>
            <a:endParaRPr lang="en-US" sz="1000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</a:endParaRPr>
          </a:p>
        </p:txBody>
      </p:sp>
      <p:sp>
        <p:nvSpPr>
          <p:cNvPr id="30" name="Rectangle 4"/>
          <p:cNvSpPr/>
          <p:nvPr/>
        </p:nvSpPr>
        <p:spPr bwMode="auto">
          <a:xfrm>
            <a:off x="5364088" y="2796290"/>
            <a:ext cx="1051317" cy="560702"/>
          </a:xfrm>
          <a:custGeom>
            <a:avLst/>
            <a:gdLst>
              <a:gd name="connsiteX0" fmla="*/ 0 w 1944216"/>
              <a:gd name="connsiteY0" fmla="*/ 0 h 936104"/>
              <a:gd name="connsiteX1" fmla="*/ 1944216 w 1944216"/>
              <a:gd name="connsiteY1" fmla="*/ 0 h 936104"/>
              <a:gd name="connsiteX2" fmla="*/ 1944216 w 1944216"/>
              <a:gd name="connsiteY2" fmla="*/ 936104 h 936104"/>
              <a:gd name="connsiteX3" fmla="*/ 0 w 1944216"/>
              <a:gd name="connsiteY3" fmla="*/ 936104 h 936104"/>
              <a:gd name="connsiteX4" fmla="*/ 0 w 1944216"/>
              <a:gd name="connsiteY4" fmla="*/ 0 h 936104"/>
              <a:gd name="connsiteX0" fmla="*/ 0 w 2046853"/>
              <a:gd name="connsiteY0" fmla="*/ 0 h 1057402"/>
              <a:gd name="connsiteX1" fmla="*/ 1944216 w 2046853"/>
              <a:gd name="connsiteY1" fmla="*/ 0 h 1057402"/>
              <a:gd name="connsiteX2" fmla="*/ 2046853 w 2046853"/>
              <a:gd name="connsiteY2" fmla="*/ 1057402 h 1057402"/>
              <a:gd name="connsiteX3" fmla="*/ 0 w 2046853"/>
              <a:gd name="connsiteY3" fmla="*/ 936104 h 1057402"/>
              <a:gd name="connsiteX4" fmla="*/ 0 w 2046853"/>
              <a:gd name="connsiteY4" fmla="*/ 0 h 1057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6853" h="1057402">
                <a:moveTo>
                  <a:pt x="0" y="0"/>
                </a:moveTo>
                <a:lnTo>
                  <a:pt x="1944216" y="0"/>
                </a:lnTo>
                <a:lnTo>
                  <a:pt x="2046853" y="1057402"/>
                </a:lnTo>
                <a:lnTo>
                  <a:pt x="0" y="936104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18" tIns="45710" rIns="91418" bIns="4571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nl-NL" sz="1000" dirty="0">
                <a:latin typeface="Roboto Regular" panose="02000000000000000000" pitchFamily="2" charset="0"/>
                <a:ea typeface="Roboto Regular" panose="02000000000000000000" pitchFamily="2" charset="0"/>
              </a:rPr>
              <a:t>Widget</a:t>
            </a:r>
            <a:br>
              <a:rPr lang="nl-NL" sz="1000" dirty="0">
                <a:latin typeface="Roboto Regular" panose="02000000000000000000" pitchFamily="2" charset="0"/>
                <a:ea typeface="Roboto Regular" panose="02000000000000000000" pitchFamily="2" charset="0"/>
              </a:rPr>
            </a:br>
            <a:r>
              <a:rPr lang="nl-NL" sz="1000" dirty="0">
                <a:latin typeface="Roboto Regular" panose="02000000000000000000" pitchFamily="2" charset="0"/>
                <a:ea typeface="Roboto Regular" panose="02000000000000000000" pitchFamily="2" charset="0"/>
              </a:rPr>
              <a:t>Development</a:t>
            </a:r>
            <a:endParaRPr lang="en-US" sz="1000" dirty="0">
              <a:latin typeface="Roboto Regular" panose="02000000000000000000" pitchFamily="2" charset="0"/>
              <a:ea typeface="Roboto Regular" panose="02000000000000000000" pitchFamily="2" charset="0"/>
            </a:endParaRPr>
          </a:p>
        </p:txBody>
      </p:sp>
      <p:sp>
        <p:nvSpPr>
          <p:cNvPr id="31" name="Rectangle 4"/>
          <p:cNvSpPr/>
          <p:nvPr/>
        </p:nvSpPr>
        <p:spPr bwMode="auto">
          <a:xfrm>
            <a:off x="6732240" y="2796290"/>
            <a:ext cx="1051317" cy="560702"/>
          </a:xfrm>
          <a:custGeom>
            <a:avLst/>
            <a:gdLst>
              <a:gd name="connsiteX0" fmla="*/ 0 w 1944216"/>
              <a:gd name="connsiteY0" fmla="*/ 0 h 936104"/>
              <a:gd name="connsiteX1" fmla="*/ 1944216 w 1944216"/>
              <a:gd name="connsiteY1" fmla="*/ 0 h 936104"/>
              <a:gd name="connsiteX2" fmla="*/ 1944216 w 1944216"/>
              <a:gd name="connsiteY2" fmla="*/ 936104 h 936104"/>
              <a:gd name="connsiteX3" fmla="*/ 0 w 1944216"/>
              <a:gd name="connsiteY3" fmla="*/ 936104 h 936104"/>
              <a:gd name="connsiteX4" fmla="*/ 0 w 1944216"/>
              <a:gd name="connsiteY4" fmla="*/ 0 h 936104"/>
              <a:gd name="connsiteX0" fmla="*/ 0 w 2046853"/>
              <a:gd name="connsiteY0" fmla="*/ 0 h 1057402"/>
              <a:gd name="connsiteX1" fmla="*/ 1944216 w 2046853"/>
              <a:gd name="connsiteY1" fmla="*/ 0 h 1057402"/>
              <a:gd name="connsiteX2" fmla="*/ 2046853 w 2046853"/>
              <a:gd name="connsiteY2" fmla="*/ 1057402 h 1057402"/>
              <a:gd name="connsiteX3" fmla="*/ 0 w 2046853"/>
              <a:gd name="connsiteY3" fmla="*/ 936104 h 1057402"/>
              <a:gd name="connsiteX4" fmla="*/ 0 w 2046853"/>
              <a:gd name="connsiteY4" fmla="*/ 0 h 1057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6853" h="1057402">
                <a:moveTo>
                  <a:pt x="0" y="0"/>
                </a:moveTo>
                <a:lnTo>
                  <a:pt x="1944216" y="0"/>
                </a:lnTo>
                <a:lnTo>
                  <a:pt x="2046853" y="1057402"/>
                </a:lnTo>
                <a:lnTo>
                  <a:pt x="0" y="936104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18" tIns="45710" rIns="91418" bIns="4571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nl-NL" sz="1000" dirty="0" smtClean="0">
                <a:latin typeface="Roboto Regular" panose="02000000000000000000" pitchFamily="2" charset="0"/>
                <a:ea typeface="Roboto Regular" panose="02000000000000000000" pitchFamily="2" charset="0"/>
              </a:rPr>
              <a:t>Widget</a:t>
            </a:r>
            <a:endParaRPr lang="nl-NL" sz="1000" dirty="0">
              <a:latin typeface="Roboto Regular" panose="02000000000000000000" pitchFamily="2" charset="0"/>
              <a:ea typeface="Roboto Regular" panose="02000000000000000000" pitchFamily="2" charset="0"/>
            </a:endParaRPr>
          </a:p>
          <a:p>
            <a:pPr algn="ctr"/>
            <a:r>
              <a:rPr lang="nl-NL" sz="1000" dirty="0" err="1" smtClean="0">
                <a:latin typeface="Roboto Regular" panose="02000000000000000000" pitchFamily="2" charset="0"/>
                <a:ea typeface="Roboto Regular" panose="02000000000000000000" pitchFamily="2" charset="0"/>
              </a:rPr>
              <a:t>Extras</a:t>
            </a:r>
            <a:endParaRPr lang="en-US" sz="1000" dirty="0">
              <a:latin typeface="Roboto Regular" panose="02000000000000000000" pitchFamily="2" charset="0"/>
              <a:ea typeface="Roboto Regular" panose="02000000000000000000" pitchFamily="2" charset="0"/>
            </a:endParaRPr>
          </a:p>
        </p:txBody>
      </p:sp>
      <p:sp>
        <p:nvSpPr>
          <p:cNvPr id="32" name="Rectangle 4"/>
          <p:cNvSpPr/>
          <p:nvPr/>
        </p:nvSpPr>
        <p:spPr bwMode="auto">
          <a:xfrm>
            <a:off x="6084168" y="3588378"/>
            <a:ext cx="1051317" cy="560702"/>
          </a:xfrm>
          <a:custGeom>
            <a:avLst/>
            <a:gdLst>
              <a:gd name="connsiteX0" fmla="*/ 0 w 1944216"/>
              <a:gd name="connsiteY0" fmla="*/ 0 h 936104"/>
              <a:gd name="connsiteX1" fmla="*/ 1944216 w 1944216"/>
              <a:gd name="connsiteY1" fmla="*/ 0 h 936104"/>
              <a:gd name="connsiteX2" fmla="*/ 1944216 w 1944216"/>
              <a:gd name="connsiteY2" fmla="*/ 936104 h 936104"/>
              <a:gd name="connsiteX3" fmla="*/ 0 w 1944216"/>
              <a:gd name="connsiteY3" fmla="*/ 936104 h 936104"/>
              <a:gd name="connsiteX4" fmla="*/ 0 w 1944216"/>
              <a:gd name="connsiteY4" fmla="*/ 0 h 936104"/>
              <a:gd name="connsiteX0" fmla="*/ 0 w 2046853"/>
              <a:gd name="connsiteY0" fmla="*/ 0 h 1057402"/>
              <a:gd name="connsiteX1" fmla="*/ 1944216 w 2046853"/>
              <a:gd name="connsiteY1" fmla="*/ 0 h 1057402"/>
              <a:gd name="connsiteX2" fmla="*/ 2046853 w 2046853"/>
              <a:gd name="connsiteY2" fmla="*/ 1057402 h 1057402"/>
              <a:gd name="connsiteX3" fmla="*/ 0 w 2046853"/>
              <a:gd name="connsiteY3" fmla="*/ 936104 h 1057402"/>
              <a:gd name="connsiteX4" fmla="*/ 0 w 2046853"/>
              <a:gd name="connsiteY4" fmla="*/ 0 h 1057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6853" h="1057402">
                <a:moveTo>
                  <a:pt x="0" y="0"/>
                </a:moveTo>
                <a:lnTo>
                  <a:pt x="1944216" y="0"/>
                </a:lnTo>
                <a:lnTo>
                  <a:pt x="2046853" y="1057402"/>
                </a:lnTo>
                <a:lnTo>
                  <a:pt x="0" y="936104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18" tIns="45710" rIns="91418" bIns="4571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nl-NL" sz="1000" dirty="0" smtClean="0">
                <a:latin typeface="Roboto Regular" panose="02000000000000000000" pitchFamily="2" charset="0"/>
                <a:ea typeface="Roboto Regular" panose="02000000000000000000" pitchFamily="2" charset="0"/>
              </a:rPr>
              <a:t>Container</a:t>
            </a:r>
          </a:p>
          <a:p>
            <a:pPr algn="ctr"/>
            <a:r>
              <a:rPr lang="nl-NL" sz="1000" dirty="0" smtClean="0">
                <a:latin typeface="Roboto Regular" panose="02000000000000000000" pitchFamily="2" charset="0"/>
                <a:ea typeface="Roboto Regular" panose="02000000000000000000" pitchFamily="2" charset="0"/>
              </a:rPr>
              <a:t>Development</a:t>
            </a:r>
            <a:endParaRPr lang="en-US" sz="1000" dirty="0">
              <a:latin typeface="Roboto Regular" panose="02000000000000000000" pitchFamily="2" charset="0"/>
              <a:ea typeface="Roboto Regula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04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nip Single Corner Rectangle 125"/>
          <p:cNvSpPr/>
          <p:nvPr/>
        </p:nvSpPr>
        <p:spPr bwMode="auto">
          <a:xfrm>
            <a:off x="3302131" y="2217748"/>
            <a:ext cx="1212622" cy="2723420"/>
          </a:xfrm>
          <a:prstGeom prst="snip1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900" b="1" dirty="0">
              <a:latin typeface="Roboto Light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Exporting Portals using CXP Manager</a:t>
            </a:r>
            <a:endParaRPr lang="en-US" dirty="0"/>
          </a:p>
        </p:txBody>
      </p:sp>
      <p:sp>
        <p:nvSpPr>
          <p:cNvPr id="101" name="Rounded Rectangle 100"/>
          <p:cNvSpPr/>
          <p:nvPr/>
        </p:nvSpPr>
        <p:spPr bwMode="auto">
          <a:xfrm>
            <a:off x="800947" y="2463424"/>
            <a:ext cx="186262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b="1" dirty="0" smtClean="0">
                <a:latin typeface="Roboto Light"/>
              </a:rPr>
              <a:t>Export Portal Model</a:t>
            </a:r>
            <a:endParaRPr lang="en-US" sz="1400" b="1" dirty="0">
              <a:latin typeface="Roboto Light"/>
            </a:endParaRPr>
          </a:p>
        </p:txBody>
      </p:sp>
      <p:sp>
        <p:nvSpPr>
          <p:cNvPr id="102" name="Rounded Rectangle 101"/>
          <p:cNvSpPr/>
          <p:nvPr/>
        </p:nvSpPr>
        <p:spPr bwMode="auto">
          <a:xfrm>
            <a:off x="800947" y="3861048"/>
            <a:ext cx="186262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b="1" dirty="0" smtClean="0">
                <a:latin typeface="Roboto Light"/>
              </a:rPr>
              <a:t>Export Portal Archive</a:t>
            </a:r>
            <a:endParaRPr lang="en-US" sz="1400" b="1" dirty="0">
              <a:latin typeface="Roboto Light"/>
            </a:endParaRPr>
          </a:p>
        </p:txBody>
      </p:sp>
      <p:sp>
        <p:nvSpPr>
          <p:cNvPr id="115" name="Snip Single Corner Rectangle 114"/>
          <p:cNvSpPr/>
          <p:nvPr/>
        </p:nvSpPr>
        <p:spPr bwMode="auto">
          <a:xfrm>
            <a:off x="3419872" y="2459232"/>
            <a:ext cx="914400" cy="914400"/>
          </a:xfrm>
          <a:prstGeom prst="snip1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b="1" dirty="0" smtClean="0">
                <a:latin typeface="Roboto Light"/>
              </a:rPr>
              <a:t>Portal Model</a:t>
            </a:r>
          </a:p>
          <a:p>
            <a:pPr algn="ctr"/>
            <a:r>
              <a:rPr lang="en-US" sz="900" b="1" dirty="0" smtClean="0">
                <a:latin typeface="Roboto Light"/>
              </a:rPr>
              <a:t>XML format</a:t>
            </a:r>
            <a:endParaRPr lang="en-US" sz="900" b="1" dirty="0">
              <a:latin typeface="Roboto Light"/>
            </a:endParaRPr>
          </a:p>
        </p:txBody>
      </p:sp>
      <p:sp>
        <p:nvSpPr>
          <p:cNvPr id="116" name="Snip Single Corner Rectangle 115"/>
          <p:cNvSpPr/>
          <p:nvPr/>
        </p:nvSpPr>
        <p:spPr bwMode="auto">
          <a:xfrm>
            <a:off x="3441576" y="3830832"/>
            <a:ext cx="914400" cy="914400"/>
          </a:xfrm>
          <a:prstGeom prst="snip1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b="1" dirty="0" smtClean="0">
                <a:latin typeface="Roboto Light"/>
              </a:rPr>
              <a:t>Portal Archive</a:t>
            </a:r>
          </a:p>
          <a:p>
            <a:pPr algn="ctr"/>
            <a:r>
              <a:rPr lang="en-US" sz="900" b="1" dirty="0" smtClean="0">
                <a:latin typeface="Roboto Light"/>
              </a:rPr>
              <a:t>Zip file</a:t>
            </a:r>
            <a:endParaRPr lang="en-US" sz="900" b="1" dirty="0">
              <a:latin typeface="Roboto Light"/>
            </a:endParaRPr>
          </a:p>
        </p:txBody>
      </p:sp>
      <p:pic>
        <p:nvPicPr>
          <p:cNvPr id="120" name="Picture 1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1700808"/>
            <a:ext cx="3855393" cy="42682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7" name="Straight Arrow Connector 126"/>
          <p:cNvCxnSpPr>
            <a:endCxn id="126" idx="0"/>
          </p:cNvCxnSpPr>
          <p:nvPr/>
        </p:nvCxnSpPr>
        <p:spPr>
          <a:xfrm flipH="1">
            <a:off x="4514753" y="3573016"/>
            <a:ext cx="417287" cy="6442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073303" y="1267470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Roboto Light"/>
                <a:cs typeface="Roboto Light"/>
              </a:rPr>
              <a:t>CXP Manager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193" y="2912233"/>
            <a:ext cx="372751" cy="372751"/>
          </a:xfrm>
          <a:prstGeom prst="rect">
            <a:avLst/>
          </a:prstGeom>
        </p:spPr>
      </p:pic>
      <p:pic>
        <p:nvPicPr>
          <p:cNvPr id="12" name="Content Placeholder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4513" y="4402837"/>
            <a:ext cx="293431" cy="25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9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Exporting Portals using the REST API</a:t>
            </a:r>
            <a:endParaRPr lang="en-US" dirty="0"/>
          </a:p>
        </p:txBody>
      </p:sp>
      <p:sp>
        <p:nvSpPr>
          <p:cNvPr id="101" name="Rounded Rectangle 100"/>
          <p:cNvSpPr/>
          <p:nvPr/>
        </p:nvSpPr>
        <p:spPr bwMode="auto">
          <a:xfrm>
            <a:off x="800947" y="2463424"/>
            <a:ext cx="186262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b="1" dirty="0" smtClean="0">
                <a:latin typeface="Roboto Light"/>
              </a:rPr>
              <a:t>Export Portal Model</a:t>
            </a:r>
            <a:endParaRPr lang="en-US" sz="1400" b="1" dirty="0">
              <a:latin typeface="Roboto Light"/>
            </a:endParaRPr>
          </a:p>
        </p:txBody>
      </p:sp>
      <p:sp>
        <p:nvSpPr>
          <p:cNvPr id="102" name="Rounded Rectangle 101"/>
          <p:cNvSpPr/>
          <p:nvPr/>
        </p:nvSpPr>
        <p:spPr bwMode="auto">
          <a:xfrm>
            <a:off x="800947" y="3861048"/>
            <a:ext cx="186262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b="1" dirty="0" smtClean="0">
                <a:latin typeface="Roboto Light"/>
              </a:rPr>
              <a:t>Export Portal Archive</a:t>
            </a:r>
            <a:endParaRPr lang="en-US" sz="1400" b="1" dirty="0">
              <a:latin typeface="Roboto Light"/>
            </a:endParaRPr>
          </a:p>
        </p:txBody>
      </p:sp>
      <p:sp>
        <p:nvSpPr>
          <p:cNvPr id="115" name="Snip Single Corner Rectangle 114"/>
          <p:cNvSpPr/>
          <p:nvPr/>
        </p:nvSpPr>
        <p:spPr bwMode="auto">
          <a:xfrm>
            <a:off x="3419872" y="2459232"/>
            <a:ext cx="914400" cy="914400"/>
          </a:xfrm>
          <a:prstGeom prst="snip1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b="1" dirty="0" smtClean="0">
                <a:latin typeface="Roboto Light"/>
              </a:rPr>
              <a:t>Portal Model</a:t>
            </a:r>
          </a:p>
          <a:p>
            <a:pPr algn="ctr"/>
            <a:r>
              <a:rPr lang="en-US" sz="900" b="1" dirty="0" smtClean="0">
                <a:latin typeface="Roboto Light"/>
              </a:rPr>
              <a:t>XML format</a:t>
            </a:r>
            <a:endParaRPr lang="en-US" sz="900" b="1" dirty="0">
              <a:latin typeface="Roboto Light"/>
            </a:endParaRPr>
          </a:p>
        </p:txBody>
      </p:sp>
      <p:sp>
        <p:nvSpPr>
          <p:cNvPr id="116" name="Snip Single Corner Rectangle 115"/>
          <p:cNvSpPr/>
          <p:nvPr/>
        </p:nvSpPr>
        <p:spPr bwMode="auto">
          <a:xfrm>
            <a:off x="3441576" y="3830832"/>
            <a:ext cx="914400" cy="914400"/>
          </a:xfrm>
          <a:prstGeom prst="snip1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b="1" dirty="0" smtClean="0">
                <a:latin typeface="Roboto Light"/>
              </a:rPr>
              <a:t>Portal Archive</a:t>
            </a:r>
          </a:p>
          <a:p>
            <a:pPr algn="ctr"/>
            <a:r>
              <a:rPr lang="en-US" sz="900" b="1" dirty="0" smtClean="0">
                <a:latin typeface="Roboto Light"/>
              </a:rPr>
              <a:t>Zip file</a:t>
            </a:r>
            <a:endParaRPr lang="en-US" sz="900" b="1" dirty="0">
              <a:latin typeface="Roboto Light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932039" y="2414487"/>
            <a:ext cx="4032448" cy="1014513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000" b="1" dirty="0" smtClean="0">
                <a:solidFill>
                  <a:schemeClr val="bg1"/>
                </a:solidFill>
              </a:rPr>
              <a:t>Authenticated GET request</a:t>
            </a:r>
          </a:p>
          <a:p>
            <a:endParaRPr lang="en-US" sz="1000" dirty="0" smtClean="0">
              <a:solidFill>
                <a:schemeClr val="bg1"/>
              </a:solidFill>
            </a:endParaRPr>
          </a:p>
          <a:p>
            <a:r>
              <a:rPr lang="en-US" sz="1000" dirty="0" smtClean="0">
                <a:solidFill>
                  <a:schemeClr val="bg1"/>
                </a:solidFill>
              </a:rPr>
              <a:t>GET http://acme/portalserver/export/portal?</a:t>
            </a:r>
          </a:p>
          <a:p>
            <a:r>
              <a:rPr lang="en-US" sz="1000" dirty="0" smtClean="0">
                <a:solidFill>
                  <a:schemeClr val="bg1"/>
                </a:solidFill>
              </a:rPr>
              <a:t>        </a:t>
            </a:r>
            <a:r>
              <a:rPr lang="en-US" sz="1000" dirty="0" err="1" smtClean="0">
                <a:solidFill>
                  <a:schemeClr val="bg1"/>
                </a:solidFill>
              </a:rPr>
              <a:t>portalName</a:t>
            </a:r>
            <a:r>
              <a:rPr lang="en-US" sz="1000" dirty="0" smtClean="0">
                <a:solidFill>
                  <a:schemeClr val="bg1"/>
                </a:solidFill>
              </a:rPr>
              <a:t>=</a:t>
            </a:r>
            <a:r>
              <a:rPr lang="en-US" sz="1000" b="1" dirty="0" err="1" smtClean="0">
                <a:solidFill>
                  <a:srgbClr val="FFFF00"/>
                </a:solidFill>
              </a:rPr>
              <a:t>acme-bank</a:t>
            </a:r>
            <a:r>
              <a:rPr lang="en-US" sz="1000" dirty="0" err="1" smtClean="0">
                <a:solidFill>
                  <a:schemeClr val="bg1"/>
                </a:solidFill>
              </a:rPr>
              <a:t>&amp;includeGroups</a:t>
            </a:r>
            <a:r>
              <a:rPr lang="en-US" sz="1000" dirty="0" smtClean="0">
                <a:solidFill>
                  <a:schemeClr val="bg1"/>
                </a:solidFill>
              </a:rPr>
              <a:t>=false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932039" y="3760935"/>
            <a:ext cx="4032448" cy="254838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000" b="1" dirty="0" smtClean="0">
                <a:solidFill>
                  <a:schemeClr val="bg1"/>
                </a:solidFill>
              </a:rPr>
              <a:t>Two-phase process</a:t>
            </a:r>
          </a:p>
          <a:p>
            <a:endParaRPr lang="en-US" sz="1000" b="1" dirty="0">
              <a:solidFill>
                <a:schemeClr val="bg1"/>
              </a:solidFill>
            </a:endParaRPr>
          </a:p>
          <a:p>
            <a:r>
              <a:rPr lang="en-US" sz="1000" b="1" dirty="0" smtClean="0">
                <a:solidFill>
                  <a:schemeClr val="bg1"/>
                </a:solidFill>
              </a:rPr>
              <a:t>Authenticated POST request to prepare the archive </a:t>
            </a:r>
          </a:p>
          <a:p>
            <a:r>
              <a:rPr lang="en-US" sz="1000" dirty="0" smtClean="0">
                <a:solidFill>
                  <a:schemeClr val="bg1"/>
                </a:solidFill>
              </a:rPr>
              <a:t>POST </a:t>
            </a:r>
            <a:r>
              <a:rPr lang="en-US" sz="1000" dirty="0">
                <a:solidFill>
                  <a:schemeClr val="bg1"/>
                </a:solidFill>
              </a:rPr>
              <a:t>http</a:t>
            </a:r>
            <a:r>
              <a:rPr lang="en-US" sz="1000" dirty="0" smtClean="0">
                <a:solidFill>
                  <a:schemeClr val="bg1"/>
                </a:solidFill>
              </a:rPr>
              <a:t>://acme/portalserver/orchestrator/export/</a:t>
            </a:r>
            <a:r>
              <a:rPr lang="en-US" sz="1000" dirty="0" err="1" smtClean="0">
                <a:solidFill>
                  <a:schemeClr val="bg1"/>
                </a:solidFill>
              </a:rPr>
              <a:t>exportrequests</a:t>
            </a:r>
            <a:endParaRPr lang="en-US" sz="1000" dirty="0" smtClean="0">
              <a:solidFill>
                <a:schemeClr val="bg1"/>
              </a:solidFill>
            </a:endParaRPr>
          </a:p>
          <a:p>
            <a:r>
              <a:rPr lang="en-US" sz="1000" dirty="0" smtClean="0">
                <a:solidFill>
                  <a:schemeClr val="bg1"/>
                </a:solidFill>
              </a:rPr>
              <a:t>&lt;</a:t>
            </a:r>
            <a:r>
              <a:rPr lang="en-US" sz="1000" dirty="0" err="1" smtClean="0">
                <a:solidFill>
                  <a:schemeClr val="bg1"/>
                </a:solidFill>
              </a:rPr>
              <a:t>exportRequest</a:t>
            </a:r>
            <a:r>
              <a:rPr lang="en-US" sz="1000" dirty="0" smtClean="0">
                <a:solidFill>
                  <a:schemeClr val="bg1"/>
                </a:solidFill>
              </a:rPr>
              <a:t>&gt;</a:t>
            </a:r>
          </a:p>
          <a:p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smtClean="0">
                <a:solidFill>
                  <a:schemeClr val="bg1"/>
                </a:solidFill>
              </a:rPr>
              <a:t>  &lt;</a:t>
            </a:r>
            <a:r>
              <a:rPr lang="en-US" sz="1000" dirty="0" err="1" smtClean="0">
                <a:solidFill>
                  <a:schemeClr val="bg1"/>
                </a:solidFill>
              </a:rPr>
              <a:t>portalExportRequest</a:t>
            </a:r>
            <a:r>
              <a:rPr lang="en-US" sz="1000" dirty="0">
                <a:solidFill>
                  <a:schemeClr val="bg1"/>
                </a:solidFill>
              </a:rPr>
              <a:t>&gt;        </a:t>
            </a:r>
          </a:p>
          <a:p>
            <a:r>
              <a:rPr lang="en-US" sz="1000" dirty="0">
                <a:solidFill>
                  <a:schemeClr val="bg1"/>
                </a:solidFill>
              </a:rPr>
              <a:t>      &lt;</a:t>
            </a:r>
            <a:r>
              <a:rPr lang="en-US" sz="1000" dirty="0" err="1">
                <a:solidFill>
                  <a:schemeClr val="bg1"/>
                </a:solidFill>
              </a:rPr>
              <a:t>portalName</a:t>
            </a:r>
            <a:r>
              <a:rPr lang="en-US" sz="1000" dirty="0">
                <a:solidFill>
                  <a:schemeClr val="bg1"/>
                </a:solidFill>
              </a:rPr>
              <a:t>&gt;</a:t>
            </a:r>
            <a:r>
              <a:rPr lang="en-US" sz="1000" b="1" dirty="0">
                <a:solidFill>
                  <a:srgbClr val="FFFF00"/>
                </a:solidFill>
              </a:rPr>
              <a:t>acme-bank</a:t>
            </a:r>
            <a:r>
              <a:rPr lang="en-US" sz="1000" dirty="0">
                <a:solidFill>
                  <a:schemeClr val="bg1"/>
                </a:solidFill>
              </a:rPr>
              <a:t>&lt;/</a:t>
            </a:r>
            <a:r>
              <a:rPr lang="en-US" sz="1000" dirty="0" err="1">
                <a:solidFill>
                  <a:schemeClr val="bg1"/>
                </a:solidFill>
              </a:rPr>
              <a:t>portalName</a:t>
            </a:r>
            <a:r>
              <a:rPr lang="en-US" sz="1000" dirty="0">
                <a:solidFill>
                  <a:schemeClr val="bg1"/>
                </a:solidFill>
              </a:rPr>
              <a:t>&gt;        </a:t>
            </a:r>
          </a:p>
          <a:p>
            <a:r>
              <a:rPr lang="en-US" sz="1000" dirty="0">
                <a:solidFill>
                  <a:schemeClr val="bg1"/>
                </a:solidFill>
              </a:rPr>
              <a:t>      &lt;</a:t>
            </a:r>
            <a:r>
              <a:rPr lang="en-US" sz="1000" dirty="0" err="1">
                <a:solidFill>
                  <a:schemeClr val="bg1"/>
                </a:solidFill>
              </a:rPr>
              <a:t>includeContent</a:t>
            </a:r>
            <a:r>
              <a:rPr lang="en-US" sz="1000" dirty="0">
                <a:solidFill>
                  <a:schemeClr val="bg1"/>
                </a:solidFill>
              </a:rPr>
              <a:t>&gt;true&lt;/</a:t>
            </a:r>
            <a:r>
              <a:rPr lang="en-US" sz="1000" dirty="0" err="1">
                <a:solidFill>
                  <a:schemeClr val="bg1"/>
                </a:solidFill>
              </a:rPr>
              <a:t>includeContent</a:t>
            </a:r>
            <a:r>
              <a:rPr lang="en-US" sz="1000" dirty="0">
                <a:solidFill>
                  <a:schemeClr val="bg1"/>
                </a:solidFill>
              </a:rPr>
              <a:t>&gt;        </a:t>
            </a:r>
          </a:p>
          <a:p>
            <a:r>
              <a:rPr lang="en-US" sz="1000" dirty="0">
                <a:solidFill>
                  <a:schemeClr val="bg1"/>
                </a:solidFill>
              </a:rPr>
              <a:t>      &lt;</a:t>
            </a:r>
            <a:r>
              <a:rPr lang="en-US" sz="1000" dirty="0" err="1">
                <a:solidFill>
                  <a:schemeClr val="bg1"/>
                </a:solidFill>
              </a:rPr>
              <a:t>includeGroups</a:t>
            </a:r>
            <a:r>
              <a:rPr lang="en-US" sz="1000" dirty="0">
                <a:solidFill>
                  <a:schemeClr val="bg1"/>
                </a:solidFill>
              </a:rPr>
              <a:t>&gt;false&lt;/</a:t>
            </a:r>
            <a:r>
              <a:rPr lang="en-US" sz="1000" dirty="0" err="1">
                <a:solidFill>
                  <a:schemeClr val="bg1"/>
                </a:solidFill>
              </a:rPr>
              <a:t>includeGroups</a:t>
            </a:r>
            <a:r>
              <a:rPr lang="en-US" sz="1000" dirty="0">
                <a:solidFill>
                  <a:schemeClr val="bg1"/>
                </a:solidFill>
              </a:rPr>
              <a:t>&gt;    </a:t>
            </a:r>
          </a:p>
          <a:p>
            <a:r>
              <a:rPr lang="en-US" sz="1000" dirty="0">
                <a:solidFill>
                  <a:schemeClr val="bg1"/>
                </a:solidFill>
              </a:rPr>
              <a:t>   &lt;/</a:t>
            </a:r>
            <a:r>
              <a:rPr lang="en-US" sz="1000" dirty="0" err="1">
                <a:solidFill>
                  <a:schemeClr val="bg1"/>
                </a:solidFill>
              </a:rPr>
              <a:t>portalExportRequest</a:t>
            </a:r>
            <a:r>
              <a:rPr lang="en-US" sz="1000" dirty="0">
                <a:solidFill>
                  <a:schemeClr val="bg1"/>
                </a:solidFill>
              </a:rPr>
              <a:t>&gt;</a:t>
            </a:r>
          </a:p>
          <a:p>
            <a:r>
              <a:rPr lang="en-US" sz="1000" dirty="0">
                <a:solidFill>
                  <a:schemeClr val="bg1"/>
                </a:solidFill>
              </a:rPr>
              <a:t>&lt;/</a:t>
            </a:r>
            <a:r>
              <a:rPr lang="en-US" sz="1000" dirty="0" err="1">
                <a:solidFill>
                  <a:schemeClr val="bg1"/>
                </a:solidFill>
              </a:rPr>
              <a:t>exportRequest</a:t>
            </a:r>
            <a:r>
              <a:rPr lang="en-US" sz="1000" dirty="0" smtClean="0">
                <a:solidFill>
                  <a:schemeClr val="bg1"/>
                </a:solidFill>
              </a:rPr>
              <a:t>&gt;</a:t>
            </a:r>
          </a:p>
          <a:p>
            <a:endParaRPr lang="en-US" sz="1000" dirty="0" smtClean="0">
              <a:solidFill>
                <a:schemeClr val="bg1"/>
              </a:solidFill>
            </a:endParaRPr>
          </a:p>
          <a:p>
            <a:r>
              <a:rPr lang="en-US" sz="1000" dirty="0" smtClean="0">
                <a:solidFill>
                  <a:schemeClr val="bg1"/>
                </a:solidFill>
              </a:rPr>
              <a:t>It returns the </a:t>
            </a:r>
            <a:r>
              <a:rPr lang="en-US" sz="1000" i="1" dirty="0" err="1" smtClean="0">
                <a:solidFill>
                  <a:schemeClr val="bg1"/>
                </a:solidFill>
              </a:rPr>
              <a:t>archiveId</a:t>
            </a:r>
            <a:r>
              <a:rPr lang="en-US" sz="1000" dirty="0" smtClean="0">
                <a:solidFill>
                  <a:schemeClr val="bg1"/>
                </a:solidFill>
              </a:rPr>
              <a:t> to be downloaded in the next step</a:t>
            </a:r>
          </a:p>
          <a:p>
            <a:endParaRPr lang="en-US" sz="1000" dirty="0" smtClean="0">
              <a:solidFill>
                <a:schemeClr val="bg1"/>
              </a:solidFill>
            </a:endParaRPr>
          </a:p>
          <a:p>
            <a:r>
              <a:rPr lang="en-US" sz="1000" b="1" dirty="0" smtClean="0">
                <a:solidFill>
                  <a:schemeClr val="bg1"/>
                </a:solidFill>
              </a:rPr>
              <a:t>Authenticated GET request to download the archive </a:t>
            </a:r>
          </a:p>
          <a:p>
            <a:r>
              <a:rPr lang="en-US" sz="1000" dirty="0" smtClean="0">
                <a:solidFill>
                  <a:schemeClr val="bg1"/>
                </a:solidFill>
              </a:rPr>
              <a:t>GET </a:t>
            </a:r>
            <a:r>
              <a:rPr lang="en-US" sz="1000" dirty="0">
                <a:solidFill>
                  <a:schemeClr val="bg1"/>
                </a:solidFill>
              </a:rPr>
              <a:t>http</a:t>
            </a:r>
            <a:r>
              <a:rPr lang="en-US" sz="1000" dirty="0" smtClean="0">
                <a:solidFill>
                  <a:schemeClr val="bg1"/>
                </a:solidFill>
              </a:rPr>
              <a:t>://acme/portalserver/orchestrator/export/files/{</a:t>
            </a:r>
            <a:r>
              <a:rPr lang="en-US" sz="1000" dirty="0" err="1" smtClean="0">
                <a:solidFill>
                  <a:schemeClr val="bg1"/>
                </a:solidFill>
              </a:rPr>
              <a:t>archiveId</a:t>
            </a:r>
            <a:r>
              <a:rPr lang="en-US" sz="1000" dirty="0" smtClean="0">
                <a:solidFill>
                  <a:schemeClr val="bg1"/>
                </a:solidFill>
              </a:rPr>
              <a:t>}</a:t>
            </a:r>
            <a:endParaRPr lang="en-US" sz="1000" dirty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4334272" y="2913211"/>
            <a:ext cx="597769" cy="3221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4334271" y="4291986"/>
            <a:ext cx="597769" cy="3221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372624" y="2037146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Roboto Light"/>
                <a:cs typeface="Roboto Light"/>
              </a:rPr>
              <a:t>REST API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193" y="2912233"/>
            <a:ext cx="372751" cy="372751"/>
          </a:xfrm>
          <a:prstGeom prst="rect">
            <a:avLst/>
          </a:prstGeom>
        </p:spPr>
      </p:pic>
      <p:pic>
        <p:nvPicPr>
          <p:cNvPr id="13" name="Content Placeholder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513" y="4402837"/>
            <a:ext cx="293431" cy="25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Exporting Portals using the command line tool</a:t>
            </a:r>
            <a:endParaRPr lang="en-US" dirty="0"/>
          </a:p>
        </p:txBody>
      </p:sp>
      <p:sp>
        <p:nvSpPr>
          <p:cNvPr id="101" name="Rounded Rectangle 100"/>
          <p:cNvSpPr/>
          <p:nvPr/>
        </p:nvSpPr>
        <p:spPr bwMode="auto">
          <a:xfrm>
            <a:off x="800947" y="2463424"/>
            <a:ext cx="186262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b="1" dirty="0" smtClean="0">
                <a:latin typeface="Roboto Light"/>
              </a:rPr>
              <a:t>Export Portal Model</a:t>
            </a:r>
            <a:endParaRPr lang="en-US" sz="1400" b="1" dirty="0">
              <a:latin typeface="Roboto Light"/>
            </a:endParaRPr>
          </a:p>
        </p:txBody>
      </p:sp>
      <p:sp>
        <p:nvSpPr>
          <p:cNvPr id="102" name="Rounded Rectangle 101"/>
          <p:cNvSpPr/>
          <p:nvPr/>
        </p:nvSpPr>
        <p:spPr bwMode="auto">
          <a:xfrm>
            <a:off x="800947" y="3861048"/>
            <a:ext cx="186262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b="1" dirty="0" smtClean="0">
                <a:latin typeface="Roboto Light"/>
              </a:rPr>
              <a:t>Export Portal Archive</a:t>
            </a:r>
            <a:endParaRPr lang="en-US" sz="1400" b="1" dirty="0">
              <a:latin typeface="Roboto Light"/>
            </a:endParaRPr>
          </a:p>
        </p:txBody>
      </p:sp>
      <p:sp>
        <p:nvSpPr>
          <p:cNvPr id="115" name="Snip Single Corner Rectangle 114"/>
          <p:cNvSpPr/>
          <p:nvPr/>
        </p:nvSpPr>
        <p:spPr bwMode="auto">
          <a:xfrm>
            <a:off x="3419872" y="2459232"/>
            <a:ext cx="914400" cy="914400"/>
          </a:xfrm>
          <a:prstGeom prst="snip1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b="1" dirty="0" smtClean="0">
                <a:latin typeface="Roboto Light"/>
              </a:rPr>
              <a:t>Portal Model</a:t>
            </a:r>
          </a:p>
          <a:p>
            <a:pPr algn="ctr"/>
            <a:r>
              <a:rPr lang="en-US" sz="900" b="1" dirty="0" smtClean="0">
                <a:latin typeface="Roboto Light"/>
              </a:rPr>
              <a:t>XML format</a:t>
            </a:r>
            <a:endParaRPr lang="en-US" sz="900" b="1" dirty="0">
              <a:latin typeface="Roboto Light"/>
            </a:endParaRPr>
          </a:p>
        </p:txBody>
      </p:sp>
      <p:sp>
        <p:nvSpPr>
          <p:cNvPr id="116" name="Snip Single Corner Rectangle 115"/>
          <p:cNvSpPr/>
          <p:nvPr/>
        </p:nvSpPr>
        <p:spPr bwMode="auto">
          <a:xfrm>
            <a:off x="3441576" y="3830832"/>
            <a:ext cx="914400" cy="914400"/>
          </a:xfrm>
          <a:prstGeom prst="snip1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b="1" dirty="0" smtClean="0">
                <a:latin typeface="Roboto Light"/>
              </a:rPr>
              <a:t>Portal Archive</a:t>
            </a:r>
          </a:p>
          <a:p>
            <a:pPr algn="ctr"/>
            <a:r>
              <a:rPr lang="en-US" sz="900" b="1" dirty="0" smtClean="0">
                <a:latin typeface="Roboto Light"/>
              </a:rPr>
              <a:t>Zip file</a:t>
            </a:r>
            <a:endParaRPr lang="en-US" sz="900" b="1" dirty="0">
              <a:latin typeface="Roboto Light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932039" y="2414487"/>
            <a:ext cx="4032448" cy="1014513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$&gt; java </a:t>
            </a:r>
            <a:r>
              <a:rPr lang="en-US" sz="1200" dirty="0">
                <a:solidFill>
                  <a:schemeClr val="bg1"/>
                </a:solidFill>
              </a:rPr>
              <a:t>-jar </a:t>
            </a:r>
            <a:r>
              <a:rPr lang="en-US" sz="1200" dirty="0" smtClean="0">
                <a:solidFill>
                  <a:schemeClr val="bg1"/>
                </a:solidFill>
              </a:rPr>
              <a:t>importer-5.6.x.x-jar-with-dependencies.jar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export-portal-model 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smtClean="0">
                <a:solidFill>
                  <a:schemeClr val="bg1"/>
                </a:solidFill>
              </a:rPr>
              <a:t>-</a:t>
            </a:r>
            <a:r>
              <a:rPr lang="en-US" sz="1200" dirty="0" err="1">
                <a:solidFill>
                  <a:schemeClr val="bg1"/>
                </a:solidFill>
              </a:rPr>
              <a:t>i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rgbClr val="FFFF00"/>
                </a:solidFill>
              </a:rPr>
              <a:t>acme-bank</a:t>
            </a:r>
            <a:r>
              <a:rPr lang="en-US" sz="1200" dirty="0">
                <a:solidFill>
                  <a:schemeClr val="bg1"/>
                </a:solidFill>
              </a:rPr>
              <a:t> -f </a:t>
            </a:r>
            <a:r>
              <a:rPr lang="en-US" sz="1200" b="1" dirty="0">
                <a:solidFill>
                  <a:srgbClr val="FFFF00"/>
                </a:solidFill>
              </a:rPr>
              <a:t>acme-</a:t>
            </a:r>
            <a:r>
              <a:rPr lang="en-US" sz="1200" b="1" dirty="0" err="1">
                <a:solidFill>
                  <a:srgbClr val="FFFF00"/>
                </a:solidFill>
              </a:rPr>
              <a:t>bank.xml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-</a:t>
            </a:r>
            <a:r>
              <a:rPr lang="en-US" sz="1200" dirty="0">
                <a:solidFill>
                  <a:schemeClr val="bg1"/>
                </a:solidFill>
              </a:rPr>
              <a:t>s http</a:t>
            </a:r>
            <a:r>
              <a:rPr lang="en-US" sz="1200" dirty="0" smtClean="0">
                <a:solidFill>
                  <a:schemeClr val="bg1"/>
                </a:solidFill>
              </a:rPr>
              <a:t>://acme/portalserver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-</a:t>
            </a:r>
            <a:r>
              <a:rPr lang="en-US" sz="1200" dirty="0">
                <a:solidFill>
                  <a:schemeClr val="bg1"/>
                </a:solidFill>
              </a:rPr>
              <a:t>u admin -p </a:t>
            </a:r>
            <a:r>
              <a:rPr lang="en-US" sz="1200" dirty="0" err="1" smtClean="0">
                <a:solidFill>
                  <a:schemeClr val="bg1"/>
                </a:solidFill>
              </a:rPr>
              <a:t>adminpwd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910312" y="3782639"/>
            <a:ext cx="4054176" cy="1014513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$&gt; java </a:t>
            </a:r>
            <a:r>
              <a:rPr lang="en-US" sz="1200" dirty="0">
                <a:solidFill>
                  <a:schemeClr val="bg1"/>
                </a:solidFill>
              </a:rPr>
              <a:t>-jar </a:t>
            </a:r>
            <a:r>
              <a:rPr lang="en-US" sz="1200" dirty="0" smtClean="0">
                <a:solidFill>
                  <a:schemeClr val="bg1"/>
                </a:solidFill>
              </a:rPr>
              <a:t>importer-5.6.x.x-jar-with-dependencies.jar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export-portal -</a:t>
            </a:r>
            <a:r>
              <a:rPr lang="en-US" sz="1200" dirty="0" err="1">
                <a:solidFill>
                  <a:schemeClr val="bg1"/>
                </a:solidFill>
              </a:rPr>
              <a:t>i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rgbClr val="FFFF00"/>
                </a:solidFill>
              </a:rPr>
              <a:t>acme-bank</a:t>
            </a:r>
            <a:r>
              <a:rPr lang="en-US" sz="1200" dirty="0">
                <a:solidFill>
                  <a:schemeClr val="bg1"/>
                </a:solidFill>
              </a:rPr>
              <a:t> -f </a:t>
            </a:r>
            <a:r>
              <a:rPr lang="en-US" sz="1200" b="1" dirty="0">
                <a:solidFill>
                  <a:srgbClr val="FFFF00"/>
                </a:solidFill>
              </a:rPr>
              <a:t>acme-</a:t>
            </a:r>
            <a:r>
              <a:rPr lang="en-US" sz="1200" b="1" dirty="0" err="1">
                <a:solidFill>
                  <a:srgbClr val="FFFF00"/>
                </a:solidFill>
              </a:rPr>
              <a:t>bank.zip</a:t>
            </a:r>
            <a:r>
              <a:rPr lang="en-US" sz="1200" b="1" dirty="0">
                <a:solidFill>
                  <a:srgbClr val="FFFF00"/>
                </a:solidFill>
              </a:rPr>
              <a:t> </a:t>
            </a:r>
            <a:endParaRPr lang="en-US" sz="1200" b="1" dirty="0" smtClean="0">
              <a:solidFill>
                <a:srgbClr val="FFFF00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-</a:t>
            </a:r>
            <a:r>
              <a:rPr lang="en-US" sz="1200" dirty="0">
                <a:solidFill>
                  <a:schemeClr val="bg1"/>
                </a:solidFill>
              </a:rPr>
              <a:t>s http</a:t>
            </a:r>
            <a:r>
              <a:rPr lang="en-US" sz="1200" dirty="0" smtClean="0">
                <a:solidFill>
                  <a:schemeClr val="bg1"/>
                </a:solidFill>
              </a:rPr>
              <a:t>://acme:8083/orchestrator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-</a:t>
            </a:r>
            <a:r>
              <a:rPr lang="en-US" sz="1200" dirty="0">
                <a:solidFill>
                  <a:schemeClr val="bg1"/>
                </a:solidFill>
              </a:rPr>
              <a:t>u sys2sys -p </a:t>
            </a:r>
            <a:r>
              <a:rPr lang="en-US" sz="1200" dirty="0" smtClean="0">
                <a:solidFill>
                  <a:schemeClr val="bg1"/>
                </a:solidFill>
              </a:rPr>
              <a:t>sys2syspwd -C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21" name="Straight Arrow Connector 20"/>
          <p:cNvCxnSpPr>
            <a:endCxn id="115" idx="0"/>
          </p:cNvCxnSpPr>
          <p:nvPr/>
        </p:nvCxnSpPr>
        <p:spPr>
          <a:xfrm flipH="1">
            <a:off x="4334272" y="2913211"/>
            <a:ext cx="597769" cy="3221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334271" y="4291986"/>
            <a:ext cx="597769" cy="3221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113739" y="2045155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Roboto Light"/>
                <a:cs typeface="Roboto Light"/>
              </a:rPr>
              <a:t>Command-line</a:t>
            </a:r>
            <a:endParaRPr lang="en-US" b="1" dirty="0" smtClean="0">
              <a:latin typeface="Roboto Light"/>
              <a:cs typeface="Roboto Ligh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193" y="2912233"/>
            <a:ext cx="372751" cy="372751"/>
          </a:xfrm>
          <a:prstGeom prst="rect">
            <a:avLst/>
          </a:prstGeom>
        </p:spPr>
      </p:pic>
      <p:pic>
        <p:nvPicPr>
          <p:cNvPr id="13" name="Content Placeholder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513" y="4402837"/>
            <a:ext cx="293431" cy="25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8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nip Single Corner Rectangle 125"/>
          <p:cNvSpPr/>
          <p:nvPr/>
        </p:nvSpPr>
        <p:spPr bwMode="auto">
          <a:xfrm>
            <a:off x="3302131" y="2217748"/>
            <a:ext cx="1212622" cy="2723420"/>
          </a:xfrm>
          <a:prstGeom prst="snip1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900" b="1" dirty="0">
              <a:latin typeface="Roboto Light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Importing Portals using CXP Manager</a:t>
            </a:r>
            <a:endParaRPr lang="en-US" dirty="0"/>
          </a:p>
        </p:txBody>
      </p:sp>
      <p:sp>
        <p:nvSpPr>
          <p:cNvPr id="101" name="Rounded Rectangle 100"/>
          <p:cNvSpPr/>
          <p:nvPr/>
        </p:nvSpPr>
        <p:spPr bwMode="auto">
          <a:xfrm>
            <a:off x="800947" y="2463424"/>
            <a:ext cx="1862621" cy="9144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b="1" dirty="0" smtClean="0">
                <a:latin typeface="Roboto Light"/>
              </a:rPr>
              <a:t>Import Portal Model</a:t>
            </a:r>
            <a:endParaRPr lang="en-US" sz="1400" b="1" dirty="0">
              <a:latin typeface="Roboto Light"/>
            </a:endParaRPr>
          </a:p>
        </p:txBody>
      </p:sp>
      <p:sp>
        <p:nvSpPr>
          <p:cNvPr id="102" name="Rounded Rectangle 101"/>
          <p:cNvSpPr/>
          <p:nvPr/>
        </p:nvSpPr>
        <p:spPr bwMode="auto">
          <a:xfrm>
            <a:off x="800947" y="3861048"/>
            <a:ext cx="1862621" cy="9144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b="1" dirty="0" smtClean="0">
                <a:latin typeface="Roboto Light"/>
              </a:rPr>
              <a:t>Import Portal Archive</a:t>
            </a:r>
            <a:endParaRPr lang="en-US" sz="1400" b="1" dirty="0">
              <a:latin typeface="Roboto Light"/>
            </a:endParaRPr>
          </a:p>
        </p:txBody>
      </p:sp>
      <p:sp>
        <p:nvSpPr>
          <p:cNvPr id="115" name="Snip Single Corner Rectangle 114"/>
          <p:cNvSpPr/>
          <p:nvPr/>
        </p:nvSpPr>
        <p:spPr bwMode="auto">
          <a:xfrm>
            <a:off x="3419872" y="2459232"/>
            <a:ext cx="914400" cy="914400"/>
          </a:xfrm>
          <a:prstGeom prst="snip1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b="1" dirty="0" smtClean="0">
                <a:latin typeface="Roboto Light"/>
              </a:rPr>
              <a:t>Portal Model</a:t>
            </a:r>
          </a:p>
          <a:p>
            <a:pPr algn="ctr"/>
            <a:r>
              <a:rPr lang="en-US" sz="900" b="1" dirty="0" smtClean="0">
                <a:latin typeface="Roboto Light"/>
              </a:rPr>
              <a:t>XML format</a:t>
            </a:r>
            <a:endParaRPr lang="en-US" sz="900" b="1" dirty="0">
              <a:latin typeface="Roboto Light"/>
            </a:endParaRPr>
          </a:p>
        </p:txBody>
      </p:sp>
      <p:sp>
        <p:nvSpPr>
          <p:cNvPr id="116" name="Snip Single Corner Rectangle 115"/>
          <p:cNvSpPr/>
          <p:nvPr/>
        </p:nvSpPr>
        <p:spPr bwMode="auto">
          <a:xfrm>
            <a:off x="3441576" y="3830832"/>
            <a:ext cx="914400" cy="914400"/>
          </a:xfrm>
          <a:prstGeom prst="snip1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b="1" dirty="0" smtClean="0">
                <a:latin typeface="Roboto Light"/>
              </a:rPr>
              <a:t>Portal Archive</a:t>
            </a:r>
          </a:p>
          <a:p>
            <a:pPr algn="ctr"/>
            <a:r>
              <a:rPr lang="en-US" sz="900" b="1" dirty="0" smtClean="0">
                <a:latin typeface="Roboto Light"/>
              </a:rPr>
              <a:t>Zip file</a:t>
            </a:r>
            <a:endParaRPr lang="en-US" sz="900" b="1" dirty="0">
              <a:latin typeface="Roboto Light"/>
            </a:endParaRPr>
          </a:p>
        </p:txBody>
      </p:sp>
      <p:cxnSp>
        <p:nvCxnSpPr>
          <p:cNvPr id="127" name="Straight Arrow Connector 126"/>
          <p:cNvCxnSpPr>
            <a:stCxn id="126" idx="0"/>
            <a:endCxn id="15" idx="1"/>
          </p:cNvCxnSpPr>
          <p:nvPr/>
        </p:nvCxnSpPr>
        <p:spPr>
          <a:xfrm>
            <a:off x="4514753" y="3579458"/>
            <a:ext cx="489295" cy="6917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2807646"/>
            <a:ext cx="3508214" cy="15574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TextBox 21"/>
          <p:cNvSpPr txBox="1"/>
          <p:nvPr/>
        </p:nvSpPr>
        <p:spPr>
          <a:xfrm>
            <a:off x="5971722" y="2429592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Roboto Light"/>
                <a:cs typeface="Roboto Light"/>
              </a:rPr>
              <a:t>CXP Manager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193" y="2912233"/>
            <a:ext cx="372751" cy="372751"/>
          </a:xfrm>
          <a:prstGeom prst="rect">
            <a:avLst/>
          </a:prstGeom>
        </p:spPr>
      </p:pic>
      <p:pic>
        <p:nvPicPr>
          <p:cNvPr id="12" name="Content Placeholder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4513" y="4402837"/>
            <a:ext cx="293431" cy="25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8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Importing Portals using the command line tool</a:t>
            </a:r>
            <a:endParaRPr lang="en-US" dirty="0"/>
          </a:p>
        </p:txBody>
      </p:sp>
      <p:sp>
        <p:nvSpPr>
          <p:cNvPr id="101" name="Rounded Rectangle 100"/>
          <p:cNvSpPr/>
          <p:nvPr/>
        </p:nvSpPr>
        <p:spPr bwMode="auto">
          <a:xfrm>
            <a:off x="800947" y="2463424"/>
            <a:ext cx="1862621" cy="9144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b="1" dirty="0" smtClean="0">
                <a:latin typeface="Roboto Light"/>
              </a:rPr>
              <a:t>Import Portal Model</a:t>
            </a:r>
            <a:endParaRPr lang="en-US" sz="1400" b="1" dirty="0">
              <a:latin typeface="Roboto Light"/>
            </a:endParaRPr>
          </a:p>
        </p:txBody>
      </p:sp>
      <p:sp>
        <p:nvSpPr>
          <p:cNvPr id="102" name="Rounded Rectangle 101"/>
          <p:cNvSpPr/>
          <p:nvPr/>
        </p:nvSpPr>
        <p:spPr bwMode="auto">
          <a:xfrm>
            <a:off x="800947" y="3861048"/>
            <a:ext cx="1862621" cy="9144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b="1" dirty="0" smtClean="0">
                <a:latin typeface="Roboto Light"/>
              </a:rPr>
              <a:t>Import Portal Archive</a:t>
            </a:r>
            <a:endParaRPr lang="en-US" sz="1400" b="1" dirty="0">
              <a:latin typeface="Roboto Light"/>
            </a:endParaRPr>
          </a:p>
        </p:txBody>
      </p:sp>
      <p:sp>
        <p:nvSpPr>
          <p:cNvPr id="115" name="Snip Single Corner Rectangle 114"/>
          <p:cNvSpPr/>
          <p:nvPr/>
        </p:nvSpPr>
        <p:spPr bwMode="auto">
          <a:xfrm>
            <a:off x="3419872" y="2459232"/>
            <a:ext cx="914400" cy="914400"/>
          </a:xfrm>
          <a:prstGeom prst="snip1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b="1" dirty="0" smtClean="0">
                <a:latin typeface="Roboto Light"/>
              </a:rPr>
              <a:t>Portal Model</a:t>
            </a:r>
          </a:p>
          <a:p>
            <a:pPr algn="ctr"/>
            <a:r>
              <a:rPr lang="en-US" sz="900" b="1" dirty="0" smtClean="0">
                <a:latin typeface="Roboto Light"/>
              </a:rPr>
              <a:t>XML format</a:t>
            </a:r>
            <a:endParaRPr lang="en-US" sz="900" b="1" dirty="0">
              <a:latin typeface="Roboto Light"/>
            </a:endParaRPr>
          </a:p>
        </p:txBody>
      </p:sp>
      <p:sp>
        <p:nvSpPr>
          <p:cNvPr id="116" name="Snip Single Corner Rectangle 115"/>
          <p:cNvSpPr/>
          <p:nvPr/>
        </p:nvSpPr>
        <p:spPr bwMode="auto">
          <a:xfrm>
            <a:off x="3441576" y="3830832"/>
            <a:ext cx="914400" cy="914400"/>
          </a:xfrm>
          <a:prstGeom prst="snip1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b="1" dirty="0" smtClean="0">
                <a:latin typeface="Roboto Light"/>
              </a:rPr>
              <a:t>Portal Archive</a:t>
            </a:r>
          </a:p>
          <a:p>
            <a:pPr algn="ctr"/>
            <a:r>
              <a:rPr lang="en-US" sz="900" b="1" dirty="0" smtClean="0">
                <a:latin typeface="Roboto Light"/>
              </a:rPr>
              <a:t>Zip file</a:t>
            </a:r>
            <a:endParaRPr lang="en-US" sz="900" b="1" dirty="0">
              <a:latin typeface="Roboto Light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932039" y="2414487"/>
            <a:ext cx="4032448" cy="1014513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 sz="1200" dirty="0" smtClean="0">
              <a:solidFill>
                <a:schemeClr val="bg1"/>
              </a:solidFill>
            </a:endParaRPr>
          </a:p>
          <a:p>
            <a:r>
              <a:rPr lang="en-US" sz="1200" b="1" dirty="0" smtClean="0">
                <a:solidFill>
                  <a:schemeClr val="bg1"/>
                </a:solidFill>
              </a:rPr>
              <a:t>Authenticated POST request</a:t>
            </a:r>
          </a:p>
          <a:p>
            <a:r>
              <a:rPr lang="en-US" sz="1200" dirty="0">
                <a:solidFill>
                  <a:schemeClr val="bg1"/>
                </a:solidFill>
              </a:rPr>
              <a:t>POST http</a:t>
            </a:r>
            <a:r>
              <a:rPr lang="en-US" sz="1200" dirty="0" smtClean="0">
                <a:solidFill>
                  <a:schemeClr val="bg1"/>
                </a:solidFill>
              </a:rPr>
              <a:t>://acme/portalserver/import/portal</a:t>
            </a:r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Content-Type: application/xml</a:t>
            </a:r>
          </a:p>
          <a:p>
            <a:endParaRPr lang="en-US" sz="1200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&lt;xml body here&gt;</a:t>
            </a:r>
            <a:endParaRPr lang="en-US" sz="1200" dirty="0">
              <a:solidFill>
                <a:schemeClr val="bg1"/>
              </a:solidFill>
            </a:endParaRPr>
          </a:p>
          <a:p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910312" y="3782639"/>
            <a:ext cx="4054176" cy="1014513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Authenticated POST request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http://acme/portalserver/orchestrator/import/upload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Content-Type: multipart/form-data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&lt;multipart-body here&gt;</a:t>
            </a:r>
          </a:p>
        </p:txBody>
      </p:sp>
      <p:cxnSp>
        <p:nvCxnSpPr>
          <p:cNvPr id="21" name="Straight Arrow Connector 20"/>
          <p:cNvCxnSpPr>
            <a:endCxn id="115" idx="0"/>
          </p:cNvCxnSpPr>
          <p:nvPr/>
        </p:nvCxnSpPr>
        <p:spPr>
          <a:xfrm flipH="1">
            <a:off x="4334272" y="2913211"/>
            <a:ext cx="597769" cy="3221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9" idx="1"/>
          </p:cNvCxnSpPr>
          <p:nvPr/>
        </p:nvCxnSpPr>
        <p:spPr>
          <a:xfrm flipH="1">
            <a:off x="4334272" y="4289896"/>
            <a:ext cx="576040" cy="5311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372624" y="2037146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Roboto Light"/>
                <a:cs typeface="Roboto Light"/>
              </a:rPr>
              <a:t>REST API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193" y="2912233"/>
            <a:ext cx="372751" cy="372751"/>
          </a:xfrm>
          <a:prstGeom prst="rect">
            <a:avLst/>
          </a:prstGeom>
        </p:spPr>
      </p:pic>
      <p:pic>
        <p:nvPicPr>
          <p:cNvPr id="13" name="Content Placeholder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513" y="4402837"/>
            <a:ext cx="293431" cy="25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3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Importing Portals using the command line tool</a:t>
            </a:r>
            <a:endParaRPr lang="en-US" dirty="0"/>
          </a:p>
        </p:txBody>
      </p:sp>
      <p:sp>
        <p:nvSpPr>
          <p:cNvPr id="101" name="Rounded Rectangle 100"/>
          <p:cNvSpPr/>
          <p:nvPr/>
        </p:nvSpPr>
        <p:spPr bwMode="auto">
          <a:xfrm>
            <a:off x="800947" y="2463424"/>
            <a:ext cx="1862621" cy="9144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b="1" dirty="0" smtClean="0">
                <a:latin typeface="Roboto Light"/>
              </a:rPr>
              <a:t>Import Portal Model</a:t>
            </a:r>
            <a:endParaRPr lang="en-US" sz="1400" b="1" dirty="0">
              <a:latin typeface="Roboto Light"/>
            </a:endParaRPr>
          </a:p>
        </p:txBody>
      </p:sp>
      <p:sp>
        <p:nvSpPr>
          <p:cNvPr id="102" name="Rounded Rectangle 101"/>
          <p:cNvSpPr/>
          <p:nvPr/>
        </p:nvSpPr>
        <p:spPr bwMode="auto">
          <a:xfrm>
            <a:off x="800947" y="3861048"/>
            <a:ext cx="1862621" cy="9144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b="1" dirty="0" smtClean="0">
                <a:latin typeface="Roboto Light"/>
              </a:rPr>
              <a:t>Import Portal Archive</a:t>
            </a:r>
            <a:endParaRPr lang="en-US" sz="1400" b="1" dirty="0">
              <a:latin typeface="Roboto Light"/>
            </a:endParaRPr>
          </a:p>
        </p:txBody>
      </p:sp>
      <p:sp>
        <p:nvSpPr>
          <p:cNvPr id="115" name="Snip Single Corner Rectangle 114"/>
          <p:cNvSpPr/>
          <p:nvPr/>
        </p:nvSpPr>
        <p:spPr bwMode="auto">
          <a:xfrm>
            <a:off x="3419872" y="2459232"/>
            <a:ext cx="914400" cy="914400"/>
          </a:xfrm>
          <a:prstGeom prst="snip1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b="1" dirty="0" smtClean="0">
                <a:latin typeface="Roboto Light"/>
              </a:rPr>
              <a:t>Portal Model</a:t>
            </a:r>
          </a:p>
          <a:p>
            <a:pPr algn="ctr"/>
            <a:r>
              <a:rPr lang="en-US" sz="900" b="1" dirty="0" smtClean="0">
                <a:latin typeface="Roboto Light"/>
              </a:rPr>
              <a:t>XML format</a:t>
            </a:r>
            <a:endParaRPr lang="en-US" sz="900" b="1" dirty="0">
              <a:latin typeface="Roboto Light"/>
            </a:endParaRPr>
          </a:p>
        </p:txBody>
      </p:sp>
      <p:sp>
        <p:nvSpPr>
          <p:cNvPr id="116" name="Snip Single Corner Rectangle 115"/>
          <p:cNvSpPr/>
          <p:nvPr/>
        </p:nvSpPr>
        <p:spPr bwMode="auto">
          <a:xfrm>
            <a:off x="3441576" y="3830832"/>
            <a:ext cx="914400" cy="914400"/>
          </a:xfrm>
          <a:prstGeom prst="snip1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b="1" dirty="0" smtClean="0">
                <a:latin typeface="Roboto Light"/>
              </a:rPr>
              <a:t>Portal Archive</a:t>
            </a:r>
          </a:p>
          <a:p>
            <a:pPr algn="ctr"/>
            <a:r>
              <a:rPr lang="en-US" sz="900" b="1" dirty="0" smtClean="0">
                <a:latin typeface="Roboto Light"/>
              </a:rPr>
              <a:t>Zip file</a:t>
            </a:r>
            <a:endParaRPr lang="en-US" sz="900" b="1" dirty="0">
              <a:latin typeface="Roboto Light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932039" y="2414487"/>
            <a:ext cx="4032448" cy="1014513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$&gt; java </a:t>
            </a:r>
            <a:r>
              <a:rPr lang="en-US" sz="1200" dirty="0">
                <a:solidFill>
                  <a:schemeClr val="bg1"/>
                </a:solidFill>
              </a:rPr>
              <a:t>-jar </a:t>
            </a:r>
            <a:r>
              <a:rPr lang="en-US" sz="1200" dirty="0" smtClean="0">
                <a:solidFill>
                  <a:schemeClr val="bg1"/>
                </a:solidFill>
              </a:rPr>
              <a:t>importer-5.6.x.x-jar-with-dependencies.jar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import-portal-model </a:t>
            </a:r>
            <a:r>
              <a:rPr lang="en-US" sz="1200" dirty="0">
                <a:solidFill>
                  <a:schemeClr val="bg1"/>
                </a:solidFill>
              </a:rPr>
              <a:t>-f </a:t>
            </a:r>
            <a:r>
              <a:rPr lang="en-US" sz="1200" b="1" dirty="0">
                <a:solidFill>
                  <a:srgbClr val="FFFF00"/>
                </a:solidFill>
              </a:rPr>
              <a:t>acme-</a:t>
            </a:r>
            <a:r>
              <a:rPr lang="en-US" sz="1200" b="1" dirty="0" err="1">
                <a:solidFill>
                  <a:srgbClr val="FFFF00"/>
                </a:solidFill>
              </a:rPr>
              <a:t>bank.xml</a:t>
            </a:r>
            <a:r>
              <a:rPr lang="en-US" sz="1200" b="1" dirty="0">
                <a:solidFill>
                  <a:srgbClr val="FFFF00"/>
                </a:solidFill>
              </a:rPr>
              <a:t> </a:t>
            </a:r>
            <a:endParaRPr lang="en-US" sz="1200" b="1" dirty="0" smtClean="0">
              <a:solidFill>
                <a:srgbClr val="FFFF00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-</a:t>
            </a:r>
            <a:r>
              <a:rPr lang="en-US" sz="1200" dirty="0">
                <a:solidFill>
                  <a:schemeClr val="bg1"/>
                </a:solidFill>
              </a:rPr>
              <a:t>s http</a:t>
            </a:r>
            <a:r>
              <a:rPr lang="en-US" sz="1200" dirty="0" smtClean="0">
                <a:solidFill>
                  <a:schemeClr val="bg1"/>
                </a:solidFill>
              </a:rPr>
              <a:t>://acme/portalserver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-</a:t>
            </a:r>
            <a:r>
              <a:rPr lang="en-US" sz="1200" dirty="0">
                <a:solidFill>
                  <a:schemeClr val="bg1"/>
                </a:solidFill>
              </a:rPr>
              <a:t>u admin -p admin</a:t>
            </a:r>
            <a:br>
              <a:rPr lang="en-US" sz="1200" dirty="0">
                <a:solidFill>
                  <a:schemeClr val="bg1"/>
                </a:solidFill>
              </a:rPr>
            </a:b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910312" y="3782639"/>
            <a:ext cx="4054176" cy="1014513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java -jar </a:t>
            </a:r>
            <a:r>
              <a:rPr lang="en-US" sz="1200" dirty="0" smtClean="0">
                <a:solidFill>
                  <a:schemeClr val="bg1"/>
                </a:solidFill>
              </a:rPr>
              <a:t>importer-5.6.x.x-jar-with-dependencies.jar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import-archive </a:t>
            </a:r>
            <a:r>
              <a:rPr lang="en-US" sz="1200" dirty="0">
                <a:solidFill>
                  <a:schemeClr val="bg1"/>
                </a:solidFill>
              </a:rPr>
              <a:t>-a </a:t>
            </a:r>
            <a:r>
              <a:rPr lang="en-US" sz="1200" b="1" dirty="0">
                <a:solidFill>
                  <a:srgbClr val="FFFF00"/>
                </a:solidFill>
              </a:rPr>
              <a:t>acme-</a:t>
            </a:r>
            <a:r>
              <a:rPr lang="en-US" sz="1200" b="1" dirty="0" err="1">
                <a:solidFill>
                  <a:srgbClr val="FFFF00"/>
                </a:solidFill>
              </a:rPr>
              <a:t>bank.zip</a:t>
            </a:r>
            <a:r>
              <a:rPr lang="en-US" sz="1200" b="1" dirty="0">
                <a:solidFill>
                  <a:srgbClr val="FFFF00"/>
                </a:solidFill>
              </a:rPr>
              <a:t> </a:t>
            </a:r>
            <a:endParaRPr lang="en-US" sz="1200" b="1" dirty="0" smtClean="0">
              <a:solidFill>
                <a:srgbClr val="FFFF00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-</a:t>
            </a:r>
            <a:r>
              <a:rPr lang="en-US" sz="1200" dirty="0">
                <a:solidFill>
                  <a:schemeClr val="bg1"/>
                </a:solidFill>
              </a:rPr>
              <a:t>s http</a:t>
            </a:r>
            <a:r>
              <a:rPr lang="en-US" sz="1200" dirty="0" smtClean="0">
                <a:solidFill>
                  <a:schemeClr val="bg1"/>
                </a:solidFill>
              </a:rPr>
              <a:t>://acme:8083/orchestrator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-</a:t>
            </a:r>
            <a:r>
              <a:rPr lang="en-US" sz="1200" dirty="0">
                <a:solidFill>
                  <a:schemeClr val="bg1"/>
                </a:solidFill>
              </a:rPr>
              <a:t>u sys2sys -p sys2sys</a:t>
            </a:r>
          </a:p>
        </p:txBody>
      </p:sp>
      <p:cxnSp>
        <p:nvCxnSpPr>
          <p:cNvPr id="21" name="Straight Arrow Connector 20"/>
          <p:cNvCxnSpPr>
            <a:endCxn id="115" idx="0"/>
          </p:cNvCxnSpPr>
          <p:nvPr/>
        </p:nvCxnSpPr>
        <p:spPr>
          <a:xfrm flipH="1">
            <a:off x="4334272" y="2913211"/>
            <a:ext cx="597769" cy="3221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9" idx="1"/>
          </p:cNvCxnSpPr>
          <p:nvPr/>
        </p:nvCxnSpPr>
        <p:spPr>
          <a:xfrm flipH="1">
            <a:off x="4334272" y="4289896"/>
            <a:ext cx="576040" cy="5311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113739" y="2045155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Roboto Light"/>
                <a:cs typeface="Roboto Light"/>
              </a:rPr>
              <a:t>Command-line</a:t>
            </a:r>
            <a:endParaRPr lang="en-US" b="1" dirty="0" smtClean="0">
              <a:latin typeface="Roboto Light"/>
              <a:cs typeface="Roboto Ligh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193" y="2912233"/>
            <a:ext cx="372751" cy="372751"/>
          </a:xfrm>
          <a:prstGeom prst="rect">
            <a:avLst/>
          </a:prstGeom>
        </p:spPr>
      </p:pic>
      <p:pic>
        <p:nvPicPr>
          <p:cNvPr id="13" name="Content Placeholder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513" y="4402837"/>
            <a:ext cx="293431" cy="25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56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Points To Remember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39552" y="1325688"/>
            <a:ext cx="8350448" cy="4479576"/>
          </a:xfrm>
        </p:spPr>
        <p:txBody>
          <a:bodyPr/>
          <a:lstStyle/>
          <a:p>
            <a:r>
              <a:rPr lang="en-US" sz="2800" dirty="0" smtClean="0"/>
              <a:t>CXP Manager is ideal for Business Users</a:t>
            </a:r>
          </a:p>
          <a:p>
            <a:r>
              <a:rPr lang="en-US" sz="2800" dirty="0" smtClean="0"/>
              <a:t>CXP Explorer, easier for technical users to work with the Portal</a:t>
            </a:r>
          </a:p>
          <a:p>
            <a:r>
              <a:rPr lang="en-US" sz="2800" dirty="0" smtClean="0"/>
              <a:t>CXP provides a command-line interface for automation</a:t>
            </a:r>
          </a:p>
          <a:p>
            <a:r>
              <a:rPr lang="en-US" sz="2800" dirty="0" smtClean="0"/>
              <a:t>CXP has different interfaces for importing or exporting portals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2336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F59741-7650-A046-95B5-8D31235C520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0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Objectives 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3200" dirty="0">
                <a:latin typeface="Roboto Thin" pitchFamily="2" charset="0"/>
                <a:ea typeface="Roboto Thin" pitchFamily="2" charset="0"/>
              </a:rPr>
              <a:t>Become familiar with the CXP Manager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10000"/>
                    <a:lumOff val="90000"/>
                  </a:schemeClr>
                </a:solidFill>
                <a:latin typeface="Roboto Thin" pitchFamily="2" charset="0"/>
                <a:ea typeface="Roboto Thin" pitchFamily="2" charset="0"/>
              </a:rPr>
              <a:t>Managing catalogs,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10000"/>
                    <a:lumOff val="90000"/>
                  </a:schemeClr>
                </a:solidFill>
                <a:latin typeface="Roboto Thin" pitchFamily="2" charset="0"/>
                <a:ea typeface="Roboto Thin" pitchFamily="2" charset="0"/>
              </a:rPr>
              <a:t>Managing pages, layouts, and widgets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10000"/>
                    <a:lumOff val="90000"/>
                  </a:schemeClr>
                </a:solidFill>
                <a:latin typeface="Roboto Thin" pitchFamily="2" charset="0"/>
                <a:ea typeface="Roboto Thin" pitchFamily="2" charset="0"/>
              </a:rPr>
              <a:t>Managing portal rights</a:t>
            </a:r>
          </a:p>
          <a:p>
            <a:r>
              <a:rPr lang="en-US" sz="3200" dirty="0">
                <a:latin typeface="Roboto Thin" pitchFamily="2" charset="0"/>
                <a:ea typeface="Roboto Thin" pitchFamily="2" charset="0"/>
              </a:rPr>
              <a:t>Become familiar with the CXP Explorer</a:t>
            </a:r>
          </a:p>
          <a:p>
            <a:r>
              <a:rPr lang="en-US" sz="3200" dirty="0" smtClean="0">
                <a:latin typeface="Roboto Thin" pitchFamily="2" charset="0"/>
                <a:ea typeface="Roboto Thin" pitchFamily="2" charset="0"/>
              </a:rPr>
              <a:t>Become familiar with command line interfaces</a:t>
            </a:r>
            <a:endParaRPr lang="en-US" sz="3200" dirty="0">
              <a:latin typeface="Roboto Thin" pitchFamily="2" charset="0"/>
              <a:ea typeface="Roboto Thin" pitchFamily="2" charset="0"/>
            </a:endParaRPr>
          </a:p>
          <a:p>
            <a:endParaRPr lang="en-US" sz="3200" dirty="0">
              <a:latin typeface="Roboto Thin" pitchFamily="2" charset="0"/>
              <a:ea typeface="Roboto Thin" pitchFamily="2" charset="0"/>
            </a:endParaRPr>
          </a:p>
          <a:p>
            <a:pPr marL="0" indent="0">
              <a:buNone/>
            </a:pPr>
            <a:endParaRPr lang="en-US" sz="3200" dirty="0">
              <a:latin typeface="Roboto Thin" pitchFamily="2" charset="0"/>
              <a:ea typeface="Roboto Thin" pitchFamily="2" charset="0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4681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59741-7650-A046-95B5-8D31235C520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CXP Manager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Portal Tools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48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F59741-7650-A046-95B5-8D31235C520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CXP Manager </a:t>
            </a:r>
            <a:r>
              <a:rPr lang="en-US" dirty="0" smtClean="0"/>
              <a:t>Demo</a:t>
            </a:r>
            <a:endParaRPr lang="en-GB" dirty="0"/>
          </a:p>
          <a:p>
            <a:endParaRPr lang="en-GB" dirty="0"/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280" b="280"/>
          <a:stretch>
            <a:fillRect/>
          </a:stretch>
        </p:blipFill>
        <p:spPr>
          <a:xfrm>
            <a:off x="2339752" y="1982863"/>
            <a:ext cx="4699226" cy="2628381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7889196" y="755227"/>
            <a:ext cx="907142" cy="1075328"/>
            <a:chOff x="5899666" y="1737520"/>
            <a:chExt cx="907142" cy="1075328"/>
          </a:xfrm>
        </p:grpSpPr>
        <p:sp>
          <p:nvSpPr>
            <p:cNvPr id="20" name="Rectangle 4"/>
            <p:cNvSpPr/>
            <p:nvPr/>
          </p:nvSpPr>
          <p:spPr>
            <a:xfrm>
              <a:off x="5899666" y="1737520"/>
              <a:ext cx="907142" cy="1075328"/>
            </a:xfrm>
            <a:custGeom>
              <a:avLst/>
              <a:gdLst>
                <a:gd name="connsiteX0" fmla="*/ 0 w 907142"/>
                <a:gd name="connsiteY0" fmla="*/ 0 h 979058"/>
                <a:gd name="connsiteX1" fmla="*/ 907142 w 907142"/>
                <a:gd name="connsiteY1" fmla="*/ 0 h 979058"/>
                <a:gd name="connsiteX2" fmla="*/ 907142 w 907142"/>
                <a:gd name="connsiteY2" fmla="*/ 979058 h 979058"/>
                <a:gd name="connsiteX3" fmla="*/ 0 w 907142"/>
                <a:gd name="connsiteY3" fmla="*/ 979058 h 979058"/>
                <a:gd name="connsiteX4" fmla="*/ 0 w 907142"/>
                <a:gd name="connsiteY4" fmla="*/ 0 h 979058"/>
                <a:gd name="connsiteX0" fmla="*/ 0 w 907142"/>
                <a:gd name="connsiteY0" fmla="*/ 0 h 979058"/>
                <a:gd name="connsiteX1" fmla="*/ 907142 w 907142"/>
                <a:gd name="connsiteY1" fmla="*/ 0 h 979058"/>
                <a:gd name="connsiteX2" fmla="*/ 907142 w 907142"/>
                <a:gd name="connsiteY2" fmla="*/ 979058 h 979058"/>
                <a:gd name="connsiteX3" fmla="*/ 9072 w 907142"/>
                <a:gd name="connsiteY3" fmla="*/ 833915 h 979058"/>
                <a:gd name="connsiteX4" fmla="*/ 0 w 907142"/>
                <a:gd name="connsiteY4" fmla="*/ 0 h 979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142" h="979058">
                  <a:moveTo>
                    <a:pt x="0" y="0"/>
                  </a:moveTo>
                  <a:lnTo>
                    <a:pt x="907142" y="0"/>
                  </a:lnTo>
                  <a:lnTo>
                    <a:pt x="907142" y="979058"/>
                  </a:lnTo>
                  <a:lnTo>
                    <a:pt x="9072" y="8339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 descr="eye-ic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0546" y="2087134"/>
              <a:ext cx="574806" cy="3075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26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CXP Explorer Demo</a:t>
            </a:r>
            <a:endParaRPr lang="en-US" dirty="0"/>
          </a:p>
        </p:txBody>
      </p:sp>
      <p:pic>
        <p:nvPicPr>
          <p:cNvPr id="2" name="Picture Placeholder 1" descr="Screen Shot 2015-08-31 at 16.23.05.pn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" b="300"/>
          <a:stretch>
            <a:fillRect/>
          </a:stretch>
        </p:blipFill>
        <p:spPr/>
      </p:pic>
      <p:grpSp>
        <p:nvGrpSpPr>
          <p:cNvPr id="8" name="Group 7"/>
          <p:cNvGrpSpPr/>
          <p:nvPr/>
        </p:nvGrpSpPr>
        <p:grpSpPr>
          <a:xfrm>
            <a:off x="2488628" y="2327627"/>
            <a:ext cx="4475495" cy="2117021"/>
            <a:chOff x="1173167" y="2211200"/>
            <a:chExt cx="10927369" cy="6697853"/>
          </a:xfrm>
        </p:grpSpPr>
        <p:sp>
          <p:nvSpPr>
            <p:cNvPr id="10" name="Rounded Rectangle 9"/>
            <p:cNvSpPr>
              <a:spLocks noChangeArrowheads="1"/>
            </p:cNvSpPr>
            <p:nvPr/>
          </p:nvSpPr>
          <p:spPr bwMode="auto">
            <a:xfrm>
              <a:off x="1173167" y="2211200"/>
              <a:ext cx="1721105" cy="6697853"/>
            </a:xfrm>
            <a:prstGeom prst="roundRect">
              <a:avLst>
                <a:gd name="adj" fmla="val 6352"/>
              </a:avLst>
            </a:prstGeom>
            <a:noFill/>
            <a:ln w="254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1" name="Rounded Rectangle 10"/>
            <p:cNvSpPr>
              <a:spLocks noChangeArrowheads="1"/>
            </p:cNvSpPr>
            <p:nvPr/>
          </p:nvSpPr>
          <p:spPr bwMode="auto">
            <a:xfrm>
              <a:off x="3071313" y="2440612"/>
              <a:ext cx="9029223" cy="1582738"/>
            </a:xfrm>
            <a:prstGeom prst="roundRect">
              <a:avLst>
                <a:gd name="adj" fmla="val 16667"/>
              </a:avLst>
            </a:prstGeom>
            <a:noFill/>
            <a:ln w="254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2" name="Rounded Rectangle 11"/>
            <p:cNvSpPr>
              <a:spLocks noChangeArrowheads="1"/>
            </p:cNvSpPr>
            <p:nvPr/>
          </p:nvSpPr>
          <p:spPr bwMode="auto">
            <a:xfrm>
              <a:off x="3071313" y="4275907"/>
              <a:ext cx="9029223" cy="4403733"/>
            </a:xfrm>
            <a:prstGeom prst="roundRect">
              <a:avLst>
                <a:gd name="adj" fmla="val 16667"/>
              </a:avLst>
            </a:prstGeom>
            <a:noFill/>
            <a:ln w="254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889196" y="755227"/>
            <a:ext cx="907142" cy="1075328"/>
            <a:chOff x="5899666" y="1737520"/>
            <a:chExt cx="907142" cy="1075328"/>
          </a:xfrm>
        </p:grpSpPr>
        <p:sp>
          <p:nvSpPr>
            <p:cNvPr id="18" name="Rectangle 4"/>
            <p:cNvSpPr/>
            <p:nvPr/>
          </p:nvSpPr>
          <p:spPr>
            <a:xfrm>
              <a:off x="5899666" y="1737520"/>
              <a:ext cx="907142" cy="1075328"/>
            </a:xfrm>
            <a:custGeom>
              <a:avLst/>
              <a:gdLst>
                <a:gd name="connsiteX0" fmla="*/ 0 w 907142"/>
                <a:gd name="connsiteY0" fmla="*/ 0 h 979058"/>
                <a:gd name="connsiteX1" fmla="*/ 907142 w 907142"/>
                <a:gd name="connsiteY1" fmla="*/ 0 h 979058"/>
                <a:gd name="connsiteX2" fmla="*/ 907142 w 907142"/>
                <a:gd name="connsiteY2" fmla="*/ 979058 h 979058"/>
                <a:gd name="connsiteX3" fmla="*/ 0 w 907142"/>
                <a:gd name="connsiteY3" fmla="*/ 979058 h 979058"/>
                <a:gd name="connsiteX4" fmla="*/ 0 w 907142"/>
                <a:gd name="connsiteY4" fmla="*/ 0 h 979058"/>
                <a:gd name="connsiteX0" fmla="*/ 0 w 907142"/>
                <a:gd name="connsiteY0" fmla="*/ 0 h 979058"/>
                <a:gd name="connsiteX1" fmla="*/ 907142 w 907142"/>
                <a:gd name="connsiteY1" fmla="*/ 0 h 979058"/>
                <a:gd name="connsiteX2" fmla="*/ 907142 w 907142"/>
                <a:gd name="connsiteY2" fmla="*/ 979058 h 979058"/>
                <a:gd name="connsiteX3" fmla="*/ 9072 w 907142"/>
                <a:gd name="connsiteY3" fmla="*/ 833915 h 979058"/>
                <a:gd name="connsiteX4" fmla="*/ 0 w 907142"/>
                <a:gd name="connsiteY4" fmla="*/ 0 h 979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142" h="979058">
                  <a:moveTo>
                    <a:pt x="0" y="0"/>
                  </a:moveTo>
                  <a:lnTo>
                    <a:pt x="907142" y="0"/>
                  </a:lnTo>
                  <a:lnTo>
                    <a:pt x="907142" y="979058"/>
                  </a:lnTo>
                  <a:lnTo>
                    <a:pt x="9072" y="8339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 descr="eye-ic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0546" y="2087134"/>
              <a:ext cx="574806" cy="3075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236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59741-7650-A046-95B5-8D31235C520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bb-cli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An introduction to the command-line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42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bb-cli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357188" y="1556792"/>
            <a:ext cx="8439150" cy="495195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CXP has a </a:t>
            </a:r>
            <a:r>
              <a:rPr lang="en-US" dirty="0" smtClean="0">
                <a:latin typeface="Roboto Medium"/>
                <a:cs typeface="Roboto Medium"/>
              </a:rPr>
              <a:t>command </a:t>
            </a:r>
            <a:r>
              <a:rPr lang="en-US" dirty="0">
                <a:latin typeface="Roboto Medium"/>
                <a:cs typeface="Roboto Medium"/>
              </a:rPr>
              <a:t>line </a:t>
            </a:r>
            <a:r>
              <a:rPr lang="en-US" dirty="0" smtClean="0">
                <a:latin typeface="Roboto Medium"/>
                <a:cs typeface="Roboto Medium"/>
              </a:rPr>
              <a:t>tool</a:t>
            </a:r>
            <a:r>
              <a:rPr lang="en-US" dirty="0" smtClean="0"/>
              <a:t>, </a:t>
            </a:r>
            <a:r>
              <a:rPr lang="en-US" dirty="0"/>
              <a:t>allowing you to automate and simplify </a:t>
            </a:r>
            <a:r>
              <a:rPr lang="en-US" dirty="0" smtClean="0"/>
              <a:t>your daily </a:t>
            </a:r>
            <a:r>
              <a:rPr lang="en-US" dirty="0"/>
              <a:t>workflow by providing </a:t>
            </a:r>
            <a:r>
              <a:rPr lang="en-US" dirty="0" smtClean="0"/>
              <a:t>convenience methods, </a:t>
            </a:r>
            <a:r>
              <a:rPr lang="en-US" dirty="0"/>
              <a:t>such </a:t>
            </a:r>
            <a:r>
              <a:rPr lang="en-US" dirty="0" smtClean="0"/>
              <a:t>as: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Scaffolding widgets and containers</a:t>
            </a:r>
          </a:p>
          <a:p>
            <a:r>
              <a:rPr lang="en-US" dirty="0" smtClean="0"/>
              <a:t>Packaging and deploying collections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F59741-7650-A046-95B5-8D31235C520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92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59741-7650-A046-95B5-8D31235C520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ea typeface="ＭＳ Ｐゴシック" charset="0"/>
                <a:sym typeface="Arial" charset="0"/>
              </a:rPr>
              <a:t>Exercise: Create a Widget with bb-cli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365760" y="1038225"/>
            <a:ext cx="7230576" cy="5470525"/>
          </a:xfrm>
        </p:spPr>
        <p:txBody>
          <a:bodyPr/>
          <a:lstStyle/>
          <a:p>
            <a:r>
              <a:rPr lang="en-US" sz="2400" dirty="0" smtClean="0"/>
              <a:t>Creating your first widget </a:t>
            </a:r>
            <a:r>
              <a:rPr lang="en-US" sz="2400" dirty="0" smtClean="0"/>
              <a:t>using </a:t>
            </a:r>
            <a:r>
              <a:rPr lang="en-US" sz="2400" b="1" dirty="0" smtClean="0">
                <a:solidFill>
                  <a:srgbClr val="FF0000"/>
                </a:solidFill>
              </a:rPr>
              <a:t>Launchpad</a:t>
            </a:r>
            <a:endParaRPr lang="en-US" sz="2400" b="1" dirty="0" smtClean="0">
              <a:solidFill>
                <a:srgbClr val="FF0000"/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Installation: </a:t>
            </a:r>
            <a:r>
              <a:rPr lang="en-US" i="1" dirty="0">
                <a:solidFill>
                  <a:srgbClr val="C00000"/>
                </a:solidFill>
              </a:rPr>
              <a:t>https://</a:t>
            </a:r>
            <a:r>
              <a:rPr lang="en-US" i="1" dirty="0" err="1">
                <a:solidFill>
                  <a:srgbClr val="C00000"/>
                </a:solidFill>
              </a:rPr>
              <a:t>github.com</a:t>
            </a:r>
            <a:r>
              <a:rPr lang="en-US" i="1" dirty="0">
                <a:solidFill>
                  <a:srgbClr val="C00000"/>
                </a:solidFill>
              </a:rPr>
              <a:t>/Backbase/bb-cli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Using the command bb generate, you can scaffold a variety of items, like widgets and containers.</a:t>
            </a:r>
          </a:p>
          <a:p>
            <a:endParaRPr lang="en-US" dirty="0"/>
          </a:p>
          <a:p>
            <a:r>
              <a:rPr lang="en-US" sz="1400" dirty="0" smtClean="0"/>
              <a:t>Format:</a:t>
            </a:r>
          </a:p>
          <a:p>
            <a:r>
              <a:rPr lang="en-US" sz="1400" i="1" dirty="0"/>
              <a:t>	</a:t>
            </a:r>
            <a:r>
              <a:rPr lang="en-US" sz="1400" i="1" dirty="0" smtClean="0"/>
              <a:t>bb generate &lt;template&gt;</a:t>
            </a:r>
            <a:endParaRPr lang="en-US" sz="1400" dirty="0" smtClean="0"/>
          </a:p>
          <a:p>
            <a:endParaRPr lang="en-US" sz="1400" dirty="0"/>
          </a:p>
          <a:p>
            <a:r>
              <a:rPr lang="en-US" sz="1400" dirty="0" smtClean="0"/>
              <a:t>Example:</a:t>
            </a:r>
          </a:p>
          <a:p>
            <a:r>
              <a:rPr lang="en-US" sz="1400" i="1" dirty="0"/>
              <a:t>	</a:t>
            </a:r>
            <a:r>
              <a:rPr lang="en-US" sz="1400" i="1" dirty="0" smtClean="0"/>
              <a:t>bb generate widget-</a:t>
            </a:r>
            <a:r>
              <a:rPr lang="en-US" sz="1400" i="1" dirty="0" err="1" smtClean="0"/>
              <a:t>lp</a:t>
            </a:r>
            <a:r>
              <a:rPr lang="en-US" sz="1400" dirty="0" smtClean="0"/>
              <a:t>:  </a:t>
            </a:r>
          </a:p>
          <a:p>
            <a:endParaRPr lang="en-US" sz="1400" dirty="0" smtClean="0"/>
          </a:p>
          <a:p>
            <a:r>
              <a:rPr lang="en-US" sz="1400" dirty="0"/>
              <a:t>	</a:t>
            </a:r>
            <a:r>
              <a:rPr lang="en-US" sz="1400" dirty="0" smtClean="0"/>
              <a:t>Will generate a new subfolder containing all widget 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resources (html, JS, and model descriptor).</a:t>
            </a:r>
            <a:endParaRPr lang="en-US" sz="1400" i="1" dirty="0" smtClean="0"/>
          </a:p>
        </p:txBody>
      </p:sp>
    </p:spTree>
    <p:extLst>
      <p:ext uri="{BB962C8B-B14F-4D97-AF65-F5344CB8AC3E}">
        <p14:creationId xmlns:p14="http://schemas.microsoft.com/office/powerpoint/2010/main" val="170937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ACKBASE 1">
      <a:dk1>
        <a:srgbClr val="2B2623"/>
      </a:dk1>
      <a:lt1>
        <a:srgbClr val="FFFFFF"/>
      </a:lt1>
      <a:dk2>
        <a:srgbClr val="2B2623"/>
      </a:dk2>
      <a:lt2>
        <a:srgbClr val="FFFFFF"/>
      </a:lt2>
      <a:accent1>
        <a:srgbClr val="BD2727"/>
      </a:accent1>
      <a:accent2>
        <a:srgbClr val="E5540F"/>
      </a:accent2>
      <a:accent3>
        <a:srgbClr val="ECAC03"/>
      </a:accent3>
      <a:accent4>
        <a:srgbClr val="71962D"/>
      </a:accent4>
      <a:accent5>
        <a:srgbClr val="215BA7"/>
      </a:accent5>
      <a:accent6>
        <a:srgbClr val="602D61"/>
      </a:accent6>
      <a:hlink>
        <a:srgbClr val="9E9088"/>
      </a:hlink>
      <a:folHlink>
        <a:srgbClr val="9E90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>
            <a:lumMod val="25000"/>
            <a:lumOff val="75000"/>
          </a:schemeClr>
        </a:solidFill>
        <a:ln w="317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>
          <a:defRPr sz="900" b="1" dirty="0">
            <a:solidFill>
              <a:schemeClr val="bg1"/>
            </a:solidFill>
            <a:latin typeface="Roboto Light"/>
          </a:defRPr>
        </a:defPPr>
      </a:lstStyle>
    </a:spDef>
    <a:lnDef>
      <a:spPr>
        <a:ln>
          <a:solidFill>
            <a:srgbClr val="474747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Roboto Light"/>
            <a:cs typeface="Roboto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9072</TotalTime>
  <Words>1889</Words>
  <Application>Microsoft Macintosh PowerPoint</Application>
  <PresentationFormat>On-screen Show (4:3)</PresentationFormat>
  <Paragraphs>549</Paragraphs>
  <Slides>27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Calibri</vt:lpstr>
      <vt:lpstr>Helvetica Neue Light</vt:lpstr>
      <vt:lpstr>ＭＳ Ｐゴシック</vt:lpstr>
      <vt:lpstr>Roboto Light</vt:lpstr>
      <vt:lpstr>Roboto Medium</vt:lpstr>
      <vt:lpstr>Roboto Regular</vt:lpstr>
      <vt:lpstr>Roboto Thin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 BC</dc:creator>
  <cp:lastModifiedBy>Microsoft Office User</cp:lastModifiedBy>
  <cp:revision>877</cp:revision>
  <dcterms:created xsi:type="dcterms:W3CDTF">2013-06-24T07:33:57Z</dcterms:created>
  <dcterms:modified xsi:type="dcterms:W3CDTF">2017-03-10T12:57:43Z</dcterms:modified>
</cp:coreProperties>
</file>